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handoutMasterIdLst>
    <p:handoutMasterId r:id="rId87"/>
  </p:handoutMasterIdLst>
  <p:sldIdLst>
    <p:sldId id="296" r:id="rId2"/>
    <p:sldId id="305" r:id="rId3"/>
    <p:sldId id="308" r:id="rId4"/>
    <p:sldId id="329" r:id="rId5"/>
    <p:sldId id="328" r:id="rId6"/>
    <p:sldId id="341" r:id="rId7"/>
    <p:sldId id="330" r:id="rId8"/>
    <p:sldId id="342" r:id="rId9"/>
    <p:sldId id="299" r:id="rId10"/>
    <p:sldId id="319" r:id="rId11"/>
    <p:sldId id="327" r:id="rId12"/>
    <p:sldId id="320" r:id="rId13"/>
    <p:sldId id="343" r:id="rId14"/>
    <p:sldId id="344" r:id="rId15"/>
    <p:sldId id="345" r:id="rId16"/>
    <p:sldId id="346" r:id="rId17"/>
    <p:sldId id="347" r:id="rId18"/>
    <p:sldId id="348" r:id="rId19"/>
    <p:sldId id="349" r:id="rId20"/>
    <p:sldId id="350" r:id="rId21"/>
    <p:sldId id="351" r:id="rId22"/>
    <p:sldId id="352" r:id="rId23"/>
    <p:sldId id="321" r:id="rId24"/>
    <p:sldId id="338" r:id="rId25"/>
    <p:sldId id="337" r:id="rId26"/>
    <p:sldId id="336" r:id="rId27"/>
    <p:sldId id="398" r:id="rId28"/>
    <p:sldId id="399" r:id="rId29"/>
    <p:sldId id="402" r:id="rId30"/>
    <p:sldId id="400" r:id="rId31"/>
    <p:sldId id="403" r:id="rId32"/>
    <p:sldId id="404" r:id="rId33"/>
    <p:sldId id="405" r:id="rId34"/>
    <p:sldId id="406" r:id="rId35"/>
    <p:sldId id="417" r:id="rId36"/>
    <p:sldId id="409" r:id="rId37"/>
    <p:sldId id="401" r:id="rId38"/>
    <p:sldId id="410" r:id="rId39"/>
    <p:sldId id="420" r:id="rId40"/>
    <p:sldId id="412" r:id="rId41"/>
    <p:sldId id="413" r:id="rId42"/>
    <p:sldId id="414" r:id="rId43"/>
    <p:sldId id="322" r:id="rId44"/>
    <p:sldId id="418" r:id="rId45"/>
    <p:sldId id="416" r:id="rId46"/>
    <p:sldId id="419" r:id="rId47"/>
    <p:sldId id="323" r:id="rId48"/>
    <p:sldId id="422" r:id="rId49"/>
    <p:sldId id="423" r:id="rId50"/>
    <p:sldId id="421" r:id="rId51"/>
    <p:sldId id="425" r:id="rId52"/>
    <p:sldId id="393" r:id="rId53"/>
    <p:sldId id="424" r:id="rId54"/>
    <p:sldId id="396" r:id="rId55"/>
    <p:sldId id="392" r:id="rId56"/>
    <p:sldId id="426" r:id="rId57"/>
    <p:sldId id="325" r:id="rId58"/>
    <p:sldId id="355" r:id="rId59"/>
    <p:sldId id="356" r:id="rId60"/>
    <p:sldId id="357" r:id="rId61"/>
    <p:sldId id="358" r:id="rId62"/>
    <p:sldId id="363" r:id="rId63"/>
    <p:sldId id="365" r:id="rId64"/>
    <p:sldId id="377" r:id="rId65"/>
    <p:sldId id="415" r:id="rId66"/>
    <p:sldId id="370" r:id="rId67"/>
    <p:sldId id="371" r:id="rId68"/>
    <p:sldId id="324" r:id="rId69"/>
    <p:sldId id="383" r:id="rId70"/>
    <p:sldId id="384" r:id="rId71"/>
    <p:sldId id="385" r:id="rId72"/>
    <p:sldId id="386" r:id="rId73"/>
    <p:sldId id="389" r:id="rId74"/>
    <p:sldId id="390" r:id="rId75"/>
    <p:sldId id="391" r:id="rId76"/>
    <p:sldId id="387" r:id="rId77"/>
    <p:sldId id="388" r:id="rId78"/>
    <p:sldId id="373" r:id="rId79"/>
    <p:sldId id="378" r:id="rId80"/>
    <p:sldId id="374" r:id="rId81"/>
    <p:sldId id="326" r:id="rId82"/>
    <p:sldId id="381" r:id="rId83"/>
    <p:sldId id="382" r:id="rId84"/>
    <p:sldId id="28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Godinho" initials="A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7A7"/>
    <a:srgbClr val="2F2F2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3333" autoAdjust="0"/>
  </p:normalViewPr>
  <p:slideViewPr>
    <p:cSldViewPr snapToGrid="0" snapToObjects="1">
      <p:cViewPr varScale="1">
        <p:scale>
          <a:sx n="93" d="100"/>
          <a:sy n="93" d="100"/>
        </p:scale>
        <p:origin x="990" y="90"/>
      </p:cViewPr>
      <p:guideLst/>
    </p:cSldViewPr>
  </p:slideViewPr>
  <p:outlineViewPr>
    <p:cViewPr>
      <p:scale>
        <a:sx n="33" d="100"/>
        <a:sy n="33" d="100"/>
      </p:scale>
      <p:origin x="0" y="-22891"/>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CB0CAB-A528-CD45-8F12-922B94DEC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7AD8C8-453F-104C-B81F-526301CF4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B72EAA-2733-D14F-950A-8F4240385864}" type="datetimeFigureOut">
              <a:rPr lang="en-US" smtClean="0"/>
              <a:t>9/22/2024</a:t>
            </a:fld>
            <a:endParaRPr lang="en-US"/>
          </a:p>
        </p:txBody>
      </p:sp>
      <p:sp>
        <p:nvSpPr>
          <p:cNvPr id="4" name="Footer Placeholder 3">
            <a:extLst>
              <a:ext uri="{FF2B5EF4-FFF2-40B4-BE49-F238E27FC236}">
                <a16:creationId xmlns:a16="http://schemas.microsoft.com/office/drawing/2014/main" id="{24EBBD38-63DF-604F-9396-6BB856125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D48731-E0D0-B242-9967-4E9E135D8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59750F-00B8-E148-9878-D197EE9CB895}" type="slidenum">
              <a:rPr lang="en-US" smtClean="0"/>
              <a:t>‹Nº›</a:t>
            </a:fld>
            <a:endParaRPr lang="en-US"/>
          </a:p>
        </p:txBody>
      </p:sp>
    </p:spTree>
    <p:extLst>
      <p:ext uri="{BB962C8B-B14F-4D97-AF65-F5344CB8AC3E}">
        <p14:creationId xmlns:p14="http://schemas.microsoft.com/office/powerpoint/2010/main" val="245130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D062E-52F7-A14D-A443-1F3854784447}"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EE9E-52B8-AA4F-8DD5-ED0FB4E5CBCC}" type="slidenum">
              <a:rPr lang="en-US" smtClean="0"/>
              <a:t>‹Nº›</a:t>
            </a:fld>
            <a:endParaRPr lang="en-US"/>
          </a:p>
        </p:txBody>
      </p:sp>
    </p:spTree>
    <p:extLst>
      <p:ext uri="{BB962C8B-B14F-4D97-AF65-F5344CB8AC3E}">
        <p14:creationId xmlns:p14="http://schemas.microsoft.com/office/powerpoint/2010/main" val="1864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1</a:t>
            </a:fld>
            <a:endParaRPr lang="en-US"/>
          </a:p>
        </p:txBody>
      </p:sp>
    </p:spTree>
    <p:extLst>
      <p:ext uri="{BB962C8B-B14F-4D97-AF65-F5344CB8AC3E}">
        <p14:creationId xmlns:p14="http://schemas.microsoft.com/office/powerpoint/2010/main" val="11789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Sin embargo, el consumo de potencia es mayor y se tiene mayor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18</a:t>
            </a:fld>
            <a:endParaRPr lang="en-US"/>
          </a:p>
        </p:txBody>
      </p:sp>
    </p:spTree>
    <p:extLst>
      <p:ext uri="{BB962C8B-B14F-4D97-AF65-F5344CB8AC3E}">
        <p14:creationId xmlns:p14="http://schemas.microsoft.com/office/powerpoint/2010/main" val="273819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lograr la compensación del calentamiento, se utiliza un puente de Wheatstone, lo que</a:t>
            </a:r>
          </a:p>
          <a:p>
            <a:r>
              <a:rPr lang="es-MX" dirty="0"/>
              <a:t>incrementa el área ocupada. Además, las etapas de amplificación y filtrado de la señal</a:t>
            </a:r>
          </a:p>
          <a:p>
            <a:r>
              <a:rPr lang="es-MX" dirty="0"/>
              <a:t>también contribuyen a un mayor consumo de potencia.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19</a:t>
            </a:fld>
            <a:endParaRPr lang="en-US"/>
          </a:p>
        </p:txBody>
      </p:sp>
    </p:spTree>
    <p:extLst>
      <p:ext uri="{BB962C8B-B14F-4D97-AF65-F5344CB8AC3E}">
        <p14:creationId xmlns:p14="http://schemas.microsoft.com/office/powerpoint/2010/main" val="199327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a:t>
            </a:r>
            <a:r>
              <a:rPr lang="es-MX" dirty="0" err="1"/>
              <a:t>readout</a:t>
            </a:r>
            <a:r>
              <a:rPr lang="es-MX" dirty="0"/>
              <a:t> reduce en su totalidad el ruido mediante la disminución del ancho de banda en frecuencia a expensas de un mayor consumo de energía y un aumento en el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20</a:t>
            </a:fld>
            <a:endParaRPr lang="en-US"/>
          </a:p>
        </p:txBody>
      </p:sp>
    </p:spTree>
    <p:extLst>
      <p:ext uri="{BB962C8B-B14F-4D97-AF65-F5344CB8AC3E}">
        <p14:creationId xmlns:p14="http://schemas.microsoft.com/office/powerpoint/2010/main" val="3193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21</a:t>
            </a:fld>
            <a:endParaRPr lang="en-US"/>
          </a:p>
        </p:txBody>
      </p:sp>
    </p:spTree>
    <p:extLst>
      <p:ext uri="{BB962C8B-B14F-4D97-AF65-F5344CB8AC3E}">
        <p14:creationId xmlns:p14="http://schemas.microsoft.com/office/powerpoint/2010/main" val="28032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t>La señal proveniente de los </a:t>
            </a:r>
            <a:r>
              <a:rPr lang="es-ES" b="0" noProof="0" dirty="0" err="1"/>
              <a:t>microbolómetros</a:t>
            </a:r>
            <a:r>
              <a:rPr lang="es-ES" b="0" noProof="0" dirty="0"/>
              <a:t> debe ser acondicionada y convertida a formato digital para su almacenamiento y procesamiento. Estos datos permiten crear una imagen térmica.</a:t>
            </a:r>
          </a:p>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22</a:t>
            </a:fld>
            <a:endParaRPr lang="en-US"/>
          </a:p>
        </p:txBody>
      </p:sp>
    </p:spTree>
    <p:extLst>
      <p:ext uri="{BB962C8B-B14F-4D97-AF65-F5344CB8AC3E}">
        <p14:creationId xmlns:p14="http://schemas.microsoft.com/office/powerpoint/2010/main" val="47688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Moore: indicando que la salida solo depende del estado actual</a:t>
            </a:r>
          </a:p>
          <a:p>
            <a:r>
              <a:rPr lang="es-MX" dirty="0" err="1"/>
              <a:t>Mealy</a:t>
            </a:r>
            <a:r>
              <a:rPr lang="es-MX" dirty="0"/>
              <a:t>: indicando que las salidas dependen tanto del estado actual como de las entradas</a:t>
            </a:r>
          </a:p>
          <a:p>
            <a:r>
              <a:rPr lang="es-MX" dirty="0"/>
              <a:t>Para mantener el diagrama más claro y ordenado, solo se muestran los valores de salida que están activos, de lo contrario las salidas se toman como cero (inactiva)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27</a:t>
            </a:fld>
            <a:endParaRPr lang="en-US"/>
          </a:p>
        </p:txBody>
      </p:sp>
    </p:spTree>
    <p:extLst>
      <p:ext uri="{BB962C8B-B14F-4D97-AF65-F5344CB8AC3E}">
        <p14:creationId xmlns:p14="http://schemas.microsoft.com/office/powerpoint/2010/main" val="314785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MX" dirty="0"/>
              <a:t>Caja de estado: </a:t>
            </a:r>
            <a:r>
              <a:rPr lang="es-MX" b="0" dirty="0"/>
              <a:t>y dentro de ella los valores de salida activos, si se trata de una FSM Moore. Solo tiene un camino de salida.</a:t>
            </a:r>
          </a:p>
          <a:p>
            <a:pPr marL="0" indent="0" algn="just">
              <a:buNone/>
            </a:pPr>
            <a:r>
              <a:rPr lang="es-MX" dirty="0"/>
              <a:t>Caja de salida: </a:t>
            </a:r>
            <a:r>
              <a:rPr lang="es-MX" b="0" dirty="0"/>
              <a:t>Esta caja indica que la señal de salida solo puede activarse cuando se cumple la condición correspondiente en la caja de decisión.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28</a:t>
            </a:fld>
            <a:endParaRPr lang="en-US"/>
          </a:p>
        </p:txBody>
      </p:sp>
    </p:spTree>
    <p:extLst>
      <p:ext uri="{BB962C8B-B14F-4D97-AF65-F5344CB8AC3E}">
        <p14:creationId xmlns:p14="http://schemas.microsoft.com/office/powerpoint/2010/main" val="34532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noProof="0" dirty="0"/>
              <a:t>En una interfaz de </a:t>
            </a:r>
            <a:r>
              <a:rPr lang="es-MX" noProof="0" dirty="0"/>
              <a:t>alta velocidad</a:t>
            </a:r>
            <a:r>
              <a:rPr lang="es-MX" b="0" noProof="0" dirty="0"/>
              <a:t>, como USB y gigabit </a:t>
            </a:r>
            <a:r>
              <a:rPr lang="es-MX" b="0" noProof="0" dirty="0" err="1"/>
              <a:t>Ethernet,la</a:t>
            </a:r>
            <a:r>
              <a:rPr lang="es-MX" b="0" noProof="0" dirty="0"/>
              <a:t> </a:t>
            </a:r>
            <a:r>
              <a:rPr lang="es-MX" noProof="0" dirty="0"/>
              <a:t>velocidad de transmisión</a:t>
            </a:r>
            <a:r>
              <a:rPr lang="es-MX" b="0" noProof="0" dirty="0"/>
              <a:t> de datos puede alcanzar varios </a:t>
            </a:r>
            <a:r>
              <a:rPr lang="es-MX" noProof="0" dirty="0"/>
              <a:t>cientos de millones de bits por segundo </a:t>
            </a:r>
            <a:r>
              <a:rPr lang="es-MX" b="0" noProof="0" dirty="0"/>
              <a:t>o más.</a:t>
            </a:r>
            <a:endParaRPr lang="es-MX" dirty="0"/>
          </a:p>
          <a:p>
            <a:r>
              <a:rPr lang="es-MX" dirty="0"/>
              <a:t>Interfaz de baja velocidad, la velocidad de datos suele ser mucho más lenta que la velocidad de reloj de una FPGA.</a:t>
            </a:r>
          </a:p>
          <a:p>
            <a:r>
              <a:rPr lang="es-MX" dirty="0"/>
              <a:t>La comunicación serial puede ser realizada por elementos lógicos genéricos de una FPGA.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29</a:t>
            </a:fld>
            <a:endParaRPr lang="en-US"/>
          </a:p>
        </p:txBody>
      </p:sp>
    </p:spTree>
    <p:extLst>
      <p:ext uri="{BB962C8B-B14F-4D97-AF65-F5344CB8AC3E}">
        <p14:creationId xmlns:p14="http://schemas.microsoft.com/office/powerpoint/2010/main" val="132621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Este es el diagrama de tiempos de una transmisión serial con UART.</a:t>
            </a:r>
          </a:p>
          <a:p>
            <a:r>
              <a:rPr lang="es-MX" b="0" dirty="0"/>
              <a:t>El bit de paridad opcional se utiliza para la detección de errores. Para paridad impar, se pone a 0 cuando los bits de datos tienen un número impar de 1’s. Para paridad par, se pone a 0 cuando los bits de datos tienen un número par de 1’s.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30</a:t>
            </a:fld>
            <a:endParaRPr lang="en-US"/>
          </a:p>
        </p:txBody>
      </p:sp>
    </p:spTree>
    <p:extLst>
      <p:ext uri="{BB962C8B-B14F-4D97-AF65-F5344CB8AC3E}">
        <p14:creationId xmlns:p14="http://schemas.microsoft.com/office/powerpoint/2010/main" val="42826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31</a:t>
            </a:fld>
            <a:endParaRPr lang="en-US"/>
          </a:p>
        </p:txBody>
      </p:sp>
    </p:spTree>
    <p:extLst>
      <p:ext uri="{BB962C8B-B14F-4D97-AF65-F5344CB8AC3E}">
        <p14:creationId xmlns:p14="http://schemas.microsoft.com/office/powerpoint/2010/main" val="9205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Estos sistemas permiten convertir señales físicas del entorno, digitalizarlas y luego procesarlas para extraer información útil en tiempo real o para análisis posteriores.</a:t>
            </a:r>
            <a:endParaRPr lang="es-ES" dirty="0"/>
          </a:p>
          <a:p>
            <a:r>
              <a:rPr lang="es-ES" dirty="0"/>
              <a:t>Debido a la importancia de los sistemas de adquisición de datos en aplicaciones que utilizan detectores infrarrojos, es fundamental comprender el comportamiento de estos detectores. </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4</a:t>
            </a:fld>
            <a:endParaRPr lang="en-US"/>
          </a:p>
        </p:txBody>
      </p:sp>
    </p:spTree>
    <p:extLst>
      <p:ext uri="{BB962C8B-B14F-4D97-AF65-F5344CB8AC3E}">
        <p14:creationId xmlns:p14="http://schemas.microsoft.com/office/powerpoint/2010/main" val="131878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La velocidad de muestreo más utilizada es 16 veces la velocidad en baudios, lo que significa que cada bit se muestrea 16 veces.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32</a:t>
            </a:fld>
            <a:endParaRPr lang="en-US"/>
          </a:p>
        </p:txBody>
      </p:sp>
    </p:spTree>
    <p:extLst>
      <p:ext uri="{BB962C8B-B14F-4D97-AF65-F5344CB8AC3E}">
        <p14:creationId xmlns:p14="http://schemas.microsoft.com/office/powerpoint/2010/main" val="2070909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usa como pulsos para evitar la creación de un nuevo dominio de reloj y violar el principio de diseño síncrono.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34</a:t>
            </a:fld>
            <a:endParaRPr lang="en-US"/>
          </a:p>
        </p:txBody>
      </p:sp>
    </p:spTree>
    <p:extLst>
      <p:ext uri="{BB962C8B-B14F-4D97-AF65-F5344CB8AC3E}">
        <p14:creationId xmlns:p14="http://schemas.microsoft.com/office/powerpoint/2010/main" val="2150919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Veamos el siguiente diagrama de un bus SPI con dos dispositivos de muestra, un maestro y un esclavo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38</a:t>
            </a:fld>
            <a:endParaRPr lang="en-US"/>
          </a:p>
        </p:txBody>
      </p:sp>
    </p:spTree>
    <p:extLst>
      <p:ext uri="{BB962C8B-B14F-4D97-AF65-F5344CB8AC3E}">
        <p14:creationId xmlns:p14="http://schemas.microsoft.com/office/powerpoint/2010/main" val="195923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Paralelo: Una línea CS funciona como señal de selección de chip y el maestro puede seleccionar el dispositivo deseado activando la línea correspondiente.</a:t>
            </a:r>
          </a:p>
          <a:p>
            <a:r>
              <a:rPr lang="es-MX" b="0" dirty="0"/>
              <a:t>Cadena: La cadena forma un “gran registro de desplazamiento”, los datos se transfieren en serie de dispositivo a dispositivo.</a:t>
            </a:r>
          </a:p>
          <a:p>
            <a:r>
              <a:rPr lang="es-MX" b="0" dirty="0"/>
              <a:t>Los dispositivos de esta configuración deben ser cooperativos.</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39</a:t>
            </a:fld>
            <a:endParaRPr lang="en-US"/>
          </a:p>
        </p:txBody>
      </p:sp>
    </p:spTree>
    <p:extLst>
      <p:ext uri="{BB962C8B-B14F-4D97-AF65-F5344CB8AC3E}">
        <p14:creationId xmlns:p14="http://schemas.microsoft.com/office/powerpoint/2010/main" val="2761445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t0: El maestro activa CS y el esclavo coloca el primer bit de datos (bit 7) en la línea MISO</a:t>
            </a:r>
          </a:p>
          <a:p>
            <a:r>
              <a:rPr lang="es-MX" dirty="0"/>
              <a:t>t1: El maestro inicia el reloj SPI y envía el bit 7 en la línea MOSI </a:t>
            </a:r>
          </a:p>
          <a:p>
            <a:r>
              <a:rPr lang="es-MX" dirty="0"/>
              <a:t>t2: El maestro sube el reloj SPI y avanza a la segunda mitad del periodo del reloj. En el flanco de transición el maestro muestrea los datos en MISO y el esclavo en MOSI</a:t>
            </a:r>
          </a:p>
          <a:p>
            <a:r>
              <a:rPr lang="es-MX" dirty="0"/>
              <a:t>T3: Se completa el primer ciclo de reloj SPI y se comienza otro</a:t>
            </a:r>
          </a:p>
          <a:p>
            <a:r>
              <a:rPr lang="es-MX" dirty="0"/>
              <a:t>t4: Se repite muestreo</a:t>
            </a:r>
          </a:p>
          <a:p>
            <a:r>
              <a:rPr lang="es-MX" dirty="0"/>
              <a:t>T5: El último bit se muestrea y </a:t>
            </a:r>
          </a:p>
          <a:p>
            <a:r>
              <a:rPr lang="es-MX" dirty="0"/>
              <a:t>T6: El reloj vuelve a 0</a:t>
            </a:r>
          </a:p>
          <a:p>
            <a:r>
              <a:rPr lang="es-MX" dirty="0"/>
              <a:t>T7: El maestro desactiva CS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40</a:t>
            </a:fld>
            <a:endParaRPr lang="en-US"/>
          </a:p>
        </p:txBody>
      </p:sp>
    </p:spTree>
    <p:extLst>
      <p:ext uri="{BB962C8B-B14F-4D97-AF65-F5344CB8AC3E}">
        <p14:creationId xmlns:p14="http://schemas.microsoft.com/office/powerpoint/2010/main" val="1512413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CPOL: el cual puede ser 0 o 1</a:t>
            </a:r>
          </a:p>
          <a:p>
            <a:r>
              <a:rPr lang="es-MX" dirty="0"/>
              <a:t>CPHA: Si CPHA es 0, el maestro envía el bit en el flanco de transición cero, inmediatamente cuando CS se activa.</a:t>
            </a:r>
          </a:p>
          <a:p>
            <a:r>
              <a:rPr lang="es-MX" dirty="0"/>
              <a:t>Si CPHA es 1, el maestro envía el bit en el primer flanco de transición.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41</a:t>
            </a:fld>
            <a:endParaRPr lang="en-US"/>
          </a:p>
        </p:txBody>
      </p:sp>
    </p:spTree>
    <p:extLst>
      <p:ext uri="{BB962C8B-B14F-4D97-AF65-F5344CB8AC3E}">
        <p14:creationId xmlns:p14="http://schemas.microsoft.com/office/powerpoint/2010/main" val="3841445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Tiempo de preparación: intervalo entre la activación del CS y el inicio del reloj; </a:t>
            </a:r>
            <a:r>
              <a:rPr lang="es-MX" dirty="0" err="1"/>
              <a:t>setup</a:t>
            </a:r>
            <a:endParaRPr lang="es-MX" dirty="0"/>
          </a:p>
          <a:p>
            <a:r>
              <a:rPr lang="es-MX" dirty="0"/>
              <a:t>Tiempo de retención: intervalo entre la desactivación del CS y la terminación del reloj; </a:t>
            </a:r>
            <a:r>
              <a:rPr lang="es-MX" dirty="0" err="1"/>
              <a:t>hold</a:t>
            </a:r>
            <a:endParaRPr lang="es-MX" dirty="0"/>
          </a:p>
          <a:p>
            <a:r>
              <a:rPr lang="es-MX" dirty="0"/>
              <a:t>Tiempo de cambio entre transacciones:  </a:t>
            </a:r>
            <a:r>
              <a:rPr lang="es-MX" dirty="0" err="1"/>
              <a:t>turn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42</a:t>
            </a:fld>
            <a:endParaRPr lang="en-US"/>
          </a:p>
        </p:txBody>
      </p:sp>
    </p:spTree>
    <p:extLst>
      <p:ext uri="{BB962C8B-B14F-4D97-AF65-F5344CB8AC3E}">
        <p14:creationId xmlns:p14="http://schemas.microsoft.com/office/powerpoint/2010/main" val="106401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45</a:t>
            </a:fld>
            <a:endParaRPr lang="en-US"/>
          </a:p>
        </p:txBody>
      </p:sp>
    </p:spTree>
    <p:extLst>
      <p:ext uri="{BB962C8B-B14F-4D97-AF65-F5344CB8AC3E}">
        <p14:creationId xmlns:p14="http://schemas.microsoft.com/office/powerpoint/2010/main" val="3830641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INL: error de linealidad integral</a:t>
            </a:r>
          </a:p>
          <a:p>
            <a:r>
              <a:rPr lang="es-MX" dirty="0"/>
              <a:t>DNL: error de linealidad diferencial</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46</a:t>
            </a:fld>
            <a:endParaRPr lang="en-US"/>
          </a:p>
        </p:txBody>
      </p:sp>
    </p:spTree>
    <p:extLst>
      <p:ext uri="{BB962C8B-B14F-4D97-AF65-F5344CB8AC3E}">
        <p14:creationId xmlns:p14="http://schemas.microsoft.com/office/powerpoint/2010/main" val="21891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el módulo de escritura del DAC se generan todas las señales necesarias para controlar al dispositivo.</a:t>
            </a:r>
          </a:p>
          <a:p>
            <a:r>
              <a:rPr lang="es-MX" dirty="0"/>
              <a:t>Periodo de DAC 160ns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48</a:t>
            </a:fld>
            <a:endParaRPr lang="en-US"/>
          </a:p>
        </p:txBody>
      </p:sp>
    </p:spTree>
    <p:extLst>
      <p:ext uri="{BB962C8B-B14F-4D97-AF65-F5344CB8AC3E}">
        <p14:creationId xmlns:p14="http://schemas.microsoft.com/office/powerpoint/2010/main" val="307028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effectLst/>
              </a:rPr>
              <a:t>Todos los cuerpos emiten radiación </a:t>
            </a:r>
            <a:r>
              <a:rPr lang="es-MX" dirty="0" err="1">
                <a:solidFill>
                  <a:srgbClr val="000000"/>
                </a:solidFill>
                <a:effectLst/>
              </a:rPr>
              <a:t>e.m</a:t>
            </a:r>
            <a:r>
              <a:rPr lang="es-MX" dirty="0">
                <a:solidFill>
                  <a:srgbClr val="000000"/>
                </a:solidFill>
                <a:effectLst/>
              </a:rPr>
              <a:t> y debido al movimiento de sus átomos y moléculas se genera una temperatura en ellos. La ley de </a:t>
            </a:r>
            <a:r>
              <a:rPr lang="es-MX" dirty="0" err="1">
                <a:solidFill>
                  <a:srgbClr val="000000"/>
                </a:solidFill>
                <a:effectLst/>
              </a:rPr>
              <a:t>Wien</a:t>
            </a:r>
            <a:r>
              <a:rPr lang="es-MX" dirty="0">
                <a:solidFill>
                  <a:srgbClr val="000000"/>
                </a:solidFill>
                <a:effectLst/>
              </a:rPr>
              <a:t> relaciona la longitud de onda con la temperatura y a través de ella se puede deducir que la radiación IR está asociada a la temperatura ambiente.</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5</a:t>
            </a:fld>
            <a:endParaRPr lang="en-US"/>
          </a:p>
        </p:txBody>
      </p:sp>
    </p:spTree>
    <p:extLst>
      <p:ext uri="{BB962C8B-B14F-4D97-AF65-F5344CB8AC3E}">
        <p14:creationId xmlns:p14="http://schemas.microsoft.com/office/powerpoint/2010/main" val="2373585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Flag</a:t>
            </a:r>
            <a:r>
              <a:rPr lang="es-MX" dirty="0"/>
              <a:t>: </a:t>
            </a:r>
            <a:r>
              <a:rPr lang="es-MX" dirty="0" err="1"/>
              <a:t>Counter</a:t>
            </a:r>
            <a:r>
              <a:rPr lang="es-MX" dirty="0"/>
              <a:t> W llegó a la cuenta</a:t>
            </a:r>
          </a:p>
          <a:p>
            <a:r>
              <a:rPr lang="es-MX" dirty="0"/>
              <a:t>Opc1: piso </a:t>
            </a:r>
            <a:r>
              <a:rPr lang="es-MX" dirty="0" err="1"/>
              <a:t>reg</a:t>
            </a:r>
            <a:endParaRPr lang="es-MX" dirty="0"/>
          </a:p>
          <a:p>
            <a:r>
              <a:rPr lang="es-MX" dirty="0"/>
              <a:t>Opc2: </a:t>
            </a:r>
            <a:r>
              <a:rPr lang="es-MX" dirty="0" err="1"/>
              <a:t>counter</a:t>
            </a:r>
            <a:r>
              <a:rPr lang="es-MX" dirty="0"/>
              <a:t> w</a:t>
            </a:r>
          </a:p>
          <a:p>
            <a:r>
              <a:rPr lang="es-MX" dirty="0"/>
              <a:t>Hab: Habilitación de </a:t>
            </a:r>
            <a:r>
              <a:rPr lang="es-MX" dirty="0" err="1"/>
              <a:t>clv</a:t>
            </a:r>
            <a:r>
              <a:rPr lang="es-MX" dirty="0"/>
              <a:t> </a:t>
            </a:r>
            <a:r>
              <a:rPr lang="es-MX" dirty="0" err="1"/>
              <a:t>div</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49</a:t>
            </a:fld>
            <a:endParaRPr lang="en-US"/>
          </a:p>
        </p:txBody>
      </p:sp>
    </p:spTree>
    <p:extLst>
      <p:ext uri="{BB962C8B-B14F-4D97-AF65-F5344CB8AC3E}">
        <p14:creationId xmlns:p14="http://schemas.microsoft.com/office/powerpoint/2010/main" val="229482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Periodo ADC 800ns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50</a:t>
            </a:fld>
            <a:endParaRPr lang="en-US"/>
          </a:p>
        </p:txBody>
      </p:sp>
    </p:spTree>
    <p:extLst>
      <p:ext uri="{BB962C8B-B14F-4D97-AF65-F5344CB8AC3E}">
        <p14:creationId xmlns:p14="http://schemas.microsoft.com/office/powerpoint/2010/main" val="1494353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Cnt</a:t>
            </a:r>
            <a:r>
              <a:rPr lang="es-MX" dirty="0"/>
              <a:t>: bandera de </a:t>
            </a:r>
            <a:r>
              <a:rPr lang="es-MX" dirty="0" err="1"/>
              <a:t>Counter</a:t>
            </a:r>
            <a:r>
              <a:rPr lang="es-MX" dirty="0"/>
              <a:t> R</a:t>
            </a:r>
          </a:p>
          <a:p>
            <a:r>
              <a:rPr lang="es-MX" dirty="0"/>
              <a:t>Opc1: </a:t>
            </a:r>
            <a:r>
              <a:rPr lang="es-MX" dirty="0" err="1"/>
              <a:t>Counter</a:t>
            </a:r>
            <a:r>
              <a:rPr lang="es-MX" dirty="0"/>
              <a:t> R</a:t>
            </a:r>
          </a:p>
          <a:p>
            <a:r>
              <a:rPr lang="es-MX" dirty="0"/>
              <a:t>Opc2: SIPO</a:t>
            </a:r>
          </a:p>
          <a:p>
            <a:r>
              <a:rPr lang="es-MX" dirty="0"/>
              <a:t>Hab: PIPO</a:t>
            </a:r>
          </a:p>
          <a:p>
            <a:r>
              <a:rPr lang="es-MX" dirty="0"/>
              <a:t>Cuando cuenta hasta 50 es porque ya terminó de generarse el reloj SPI</a:t>
            </a:r>
          </a:p>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51</a:t>
            </a:fld>
            <a:endParaRPr lang="en-US"/>
          </a:p>
        </p:txBody>
      </p:sp>
    </p:spTree>
    <p:extLst>
      <p:ext uri="{BB962C8B-B14F-4D97-AF65-F5344CB8AC3E}">
        <p14:creationId xmlns:p14="http://schemas.microsoft.com/office/powerpoint/2010/main" val="2694463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52</a:t>
            </a:fld>
            <a:endParaRPr lang="en-US"/>
          </a:p>
        </p:txBody>
      </p:sp>
    </p:spTree>
    <p:extLst>
      <p:ext uri="{BB962C8B-B14F-4D97-AF65-F5344CB8AC3E}">
        <p14:creationId xmlns:p14="http://schemas.microsoft.com/office/powerpoint/2010/main" val="317184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Contador de la RAM.</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56</a:t>
            </a:fld>
            <a:endParaRPr lang="en-US"/>
          </a:p>
        </p:txBody>
      </p:sp>
    </p:spTree>
    <p:extLst>
      <p:ext uri="{BB962C8B-B14F-4D97-AF65-F5344CB8AC3E}">
        <p14:creationId xmlns:p14="http://schemas.microsoft.com/office/powerpoint/2010/main" val="2590491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que estas solo son algunas de las pruebas, que se hicieron múltiples.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59</a:t>
            </a:fld>
            <a:endParaRPr lang="en-US"/>
          </a:p>
        </p:txBody>
      </p:sp>
    </p:spTree>
    <p:extLst>
      <p:ext uri="{BB962C8B-B14F-4D97-AF65-F5344CB8AC3E}">
        <p14:creationId xmlns:p14="http://schemas.microsoft.com/office/powerpoint/2010/main" val="316145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ambas pruebas se realizó un barrido de voltaje de 0 – 3V usando una ROM y el DAC. Los multiplexores tienen la finalidad de poder seleccionar la resistencia de prueba adecuada y de esta manera poder automatizar el proceso de medición.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62</a:t>
            </a:fld>
            <a:endParaRPr lang="en-US"/>
          </a:p>
        </p:txBody>
      </p:sp>
    </p:spTree>
    <p:extLst>
      <p:ext uri="{BB962C8B-B14F-4D97-AF65-F5344CB8AC3E}">
        <p14:creationId xmlns:p14="http://schemas.microsoft.com/office/powerpoint/2010/main" val="3911809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respuesta de una resistencia es lineal, lo importante que hay que notar es que el </a:t>
            </a:r>
            <a:r>
              <a:rPr lang="es-MX" dirty="0" err="1"/>
              <a:t>DAQs</a:t>
            </a:r>
            <a:r>
              <a:rPr lang="es-MX" dirty="0"/>
              <a:t> permite hacer un barrido de voltaje, controlando el DAC y recuperando la respuesta en voltaje de la resistencia. Parece algo muy sencillo pero la realidad es que estamos controlando el ADC y el DAC con un protocolo de comunicación SPI aprovechado para usarse a su máxima velocidad, gracias a la velocidad que se puede alcanzar con la FPGA</a:t>
            </a:r>
          </a:p>
          <a:p>
            <a:endParaRPr lang="es-MX" dirty="0"/>
          </a:p>
          <a:p>
            <a:r>
              <a:rPr lang="es-MX" dirty="0"/>
              <a:t>Si notamos Alimentando con 3V, se tiene un voltaje de 2.72, con multiplexor 2.68/2.69</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63</a:t>
            </a:fld>
            <a:endParaRPr lang="en-US"/>
          </a:p>
        </p:txBody>
      </p:sp>
    </p:spTree>
    <p:extLst>
      <p:ext uri="{BB962C8B-B14F-4D97-AF65-F5344CB8AC3E}">
        <p14:creationId xmlns:p14="http://schemas.microsoft.com/office/powerpoint/2010/main" val="4235625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son las gráficas resultantes de la caracterización de las resistencias, como ejemplo la medición a 3V con y sin </a:t>
            </a:r>
            <a:r>
              <a:rPr lang="es-MX" dirty="0" err="1"/>
              <a:t>mux</a:t>
            </a:r>
            <a:r>
              <a:rPr lang="es-MX" dirty="0"/>
              <a:t> son las siguientes.</a:t>
            </a:r>
          </a:p>
          <a:p>
            <a:r>
              <a:rPr lang="es-MX" dirty="0"/>
              <a:t>La contribución es muy pequeña, pero es bueno saber que existe.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64</a:t>
            </a:fld>
            <a:endParaRPr lang="en-US"/>
          </a:p>
        </p:txBody>
      </p:sp>
    </p:spTree>
    <p:extLst>
      <p:ext uri="{BB962C8B-B14F-4D97-AF65-F5344CB8AC3E}">
        <p14:creationId xmlns:p14="http://schemas.microsoft.com/office/powerpoint/2010/main" val="356053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mediciones mostraron cómo el voltaje del LED afecta la respuesta de la fotorresistencia.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66</a:t>
            </a:fld>
            <a:endParaRPr lang="en-US"/>
          </a:p>
        </p:txBody>
      </p:sp>
    </p:spTree>
    <p:extLst>
      <p:ext uri="{BB962C8B-B14F-4D97-AF65-F5344CB8AC3E}">
        <p14:creationId xmlns:p14="http://schemas.microsoft.com/office/powerpoint/2010/main" val="6537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radiación</a:t>
            </a:r>
            <a:r>
              <a:rPr lang="en-US" dirty="0"/>
              <a:t> IR es imperceptible para </a:t>
            </a:r>
            <a:r>
              <a:rPr lang="en-US" dirty="0" err="1"/>
              <a:t>el</a:t>
            </a:r>
            <a:r>
              <a:rPr lang="en-US" dirty="0"/>
              <a:t> </a:t>
            </a:r>
            <a:r>
              <a:rPr lang="en-US" dirty="0" err="1"/>
              <a:t>ojo</a:t>
            </a:r>
            <a:r>
              <a:rPr lang="en-US" dirty="0"/>
              <a:t> </a:t>
            </a:r>
            <a:r>
              <a:rPr lang="en-US" dirty="0" err="1"/>
              <a:t>humano</a:t>
            </a:r>
            <a:r>
              <a:rPr lang="en-US" dirty="0"/>
              <a:t>, se </a:t>
            </a:r>
            <a:r>
              <a:rPr lang="en-US" dirty="0" err="1"/>
              <a:t>necesitan</a:t>
            </a:r>
            <a:r>
              <a:rPr lang="en-US" dirty="0"/>
              <a:t> </a:t>
            </a:r>
            <a:r>
              <a:rPr lang="en-US" dirty="0" err="1"/>
              <a:t>sensores</a:t>
            </a:r>
            <a:r>
              <a:rPr lang="en-US" dirty="0"/>
              <a:t> para </a:t>
            </a:r>
            <a:r>
              <a:rPr lang="en-US" dirty="0" err="1"/>
              <a:t>detectarla</a:t>
            </a:r>
            <a:r>
              <a:rPr lang="en-US" dirty="0"/>
              <a:t>.</a:t>
            </a:r>
          </a:p>
          <a:p>
            <a:r>
              <a:rPr lang="en-US" dirty="0" err="1"/>
              <a:t>Generalmente</a:t>
            </a:r>
            <a:r>
              <a:rPr lang="en-US" dirty="0"/>
              <a:t> </a:t>
            </a:r>
            <a:r>
              <a:rPr lang="en-US" dirty="0" err="1"/>
              <a:t>los</a:t>
            </a:r>
            <a:r>
              <a:rPr lang="en-US" dirty="0"/>
              <a:t> </a:t>
            </a:r>
            <a:r>
              <a:rPr lang="en-US" dirty="0" err="1"/>
              <a:t>sensores</a:t>
            </a:r>
            <a:r>
              <a:rPr lang="en-US" dirty="0"/>
              <a:t> que se </a:t>
            </a:r>
            <a:r>
              <a:rPr lang="en-US" dirty="0" err="1"/>
              <a:t>utilizan</a:t>
            </a:r>
            <a:r>
              <a:rPr lang="en-US" dirty="0"/>
              <a:t> </a:t>
            </a:r>
            <a:r>
              <a:rPr lang="en-US" dirty="0" err="1"/>
              <a:t>en</a:t>
            </a:r>
            <a:r>
              <a:rPr lang="en-US" dirty="0"/>
              <a:t> </a:t>
            </a:r>
            <a:r>
              <a:rPr lang="en-US" dirty="0" err="1"/>
              <a:t>aplicaciones</a:t>
            </a:r>
            <a:r>
              <a:rPr lang="en-US" dirty="0"/>
              <a:t> </a:t>
            </a:r>
            <a:r>
              <a:rPr lang="en-US" dirty="0" err="1"/>
              <a:t>donde</a:t>
            </a:r>
            <a:r>
              <a:rPr lang="en-US" dirty="0"/>
              <a:t> se </a:t>
            </a:r>
            <a:r>
              <a:rPr lang="en-US" dirty="0" err="1"/>
              <a:t>requiera</a:t>
            </a:r>
            <a:r>
              <a:rPr lang="en-US" dirty="0"/>
              <a:t> </a:t>
            </a:r>
            <a:r>
              <a:rPr lang="en-US" dirty="0" err="1"/>
              <a:t>medir</a:t>
            </a:r>
            <a:r>
              <a:rPr lang="en-US" dirty="0"/>
              <a:t> temperature </a:t>
            </a:r>
            <a:r>
              <a:rPr lang="en-US" dirty="0" err="1"/>
              <a:t>ambiente</a:t>
            </a:r>
            <a:r>
              <a:rPr lang="en-US" dirty="0"/>
              <a:t> se </a:t>
            </a:r>
            <a:r>
              <a:rPr lang="en-US" dirty="0" err="1"/>
              <a:t>encuentra</a:t>
            </a:r>
            <a:r>
              <a:rPr lang="en-US" dirty="0"/>
              <a:t> </a:t>
            </a:r>
            <a:r>
              <a:rPr lang="en-US" dirty="0" err="1"/>
              <a:t>en</a:t>
            </a:r>
            <a:r>
              <a:rPr lang="en-US" dirty="0"/>
              <a:t> la region LWIR.</a:t>
            </a:r>
          </a:p>
        </p:txBody>
      </p:sp>
      <p:sp>
        <p:nvSpPr>
          <p:cNvPr id="4" name="Slide Number Placeholder 3"/>
          <p:cNvSpPr>
            <a:spLocks noGrp="1"/>
          </p:cNvSpPr>
          <p:nvPr>
            <p:ph type="sldNum" sz="quarter" idx="5"/>
          </p:nvPr>
        </p:nvSpPr>
        <p:spPr/>
        <p:txBody>
          <a:bodyPr/>
          <a:lstStyle/>
          <a:p>
            <a:fld id="{8CB0EE9E-52B8-AA4F-8DD5-ED0FB4E5CBCC}" type="slidenum">
              <a:rPr lang="en-US" smtClean="0"/>
              <a:t>6</a:t>
            </a:fld>
            <a:endParaRPr lang="en-US"/>
          </a:p>
        </p:txBody>
      </p:sp>
    </p:spTree>
    <p:extLst>
      <p:ext uri="{BB962C8B-B14F-4D97-AF65-F5344CB8AC3E}">
        <p14:creationId xmlns:p14="http://schemas.microsoft.com/office/powerpoint/2010/main" val="3520930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realizó una matriz de 8x8 para tener una matriz cuadrada y utilizar todas las entradas de los multiplexores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69</a:t>
            </a:fld>
            <a:endParaRPr lang="en-US"/>
          </a:p>
        </p:txBody>
      </p:sp>
    </p:spTree>
    <p:extLst>
      <p:ext uri="{BB962C8B-B14F-4D97-AF65-F5344CB8AC3E}">
        <p14:creationId xmlns:p14="http://schemas.microsoft.com/office/powerpoint/2010/main" val="1946736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t>
            </a:r>
            <a:r>
              <a:rPr lang="es-MX" dirty="0" err="1"/>
              <a:t>pads</a:t>
            </a:r>
            <a:r>
              <a:rPr lang="es-MX" dirty="0"/>
              <a:t> en una PCB son áreas de contacto metálico diseñadas para permitir la conexión eléctrica y mecánica entre los componentes electrónicos y la propia placa.</a:t>
            </a:r>
          </a:p>
          <a:p>
            <a:r>
              <a:rPr lang="es-MX" sz="1800" b="0" i="0" dirty="0">
                <a:solidFill>
                  <a:srgbClr val="000000"/>
                </a:solidFill>
                <a:effectLst/>
                <a:latin typeface="SFRM1200"/>
              </a:rPr>
              <a:t>Es importante optar por la mayor dimensión indicada en el </a:t>
            </a:r>
            <a:r>
              <a:rPr lang="es-MX" sz="1800" b="0" i="0" dirty="0" err="1">
                <a:solidFill>
                  <a:srgbClr val="000000"/>
                </a:solidFill>
                <a:effectLst/>
                <a:latin typeface="SFRM1200"/>
              </a:rPr>
              <a:t>datasheet</a:t>
            </a:r>
            <a:r>
              <a:rPr lang="es-MX" sz="1800" b="0" i="0" dirty="0">
                <a:solidFill>
                  <a:srgbClr val="000000"/>
                </a:solidFill>
                <a:effectLst/>
                <a:latin typeface="SFRM1200"/>
              </a:rPr>
              <a:t>, por posibles variaciones en el tamaño del componente y para asegurar una correcta distribución de la soldadura.</a:t>
            </a:r>
            <a:br>
              <a:rPr lang="es-MX" dirty="0"/>
            </a:b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72</a:t>
            </a:fld>
            <a:endParaRPr lang="en-US"/>
          </a:p>
        </p:txBody>
      </p:sp>
    </p:spTree>
    <p:extLst>
      <p:ext uri="{BB962C8B-B14F-4D97-AF65-F5344CB8AC3E}">
        <p14:creationId xmlns:p14="http://schemas.microsoft.com/office/powerpoint/2010/main" val="3997222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curva de calentamiento, dificultad de que los pixeles queden derechos por su tamaño, posicionamiento y por la soldadura al derretirse. </a:t>
            </a:r>
          </a:p>
          <a:p>
            <a:r>
              <a:rPr lang="es-MX" dirty="0"/>
              <a:t>El </a:t>
            </a:r>
            <a:r>
              <a:rPr lang="es-MX" dirty="0" err="1"/>
              <a:t>stencil</a:t>
            </a:r>
            <a:r>
              <a:rPr lang="es-MX" dirty="0"/>
              <a:t> es necesario para una PCB de calidad</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77</a:t>
            </a:fld>
            <a:endParaRPr lang="en-US"/>
          </a:p>
        </p:txBody>
      </p:sp>
    </p:spTree>
    <p:extLst>
      <p:ext uri="{BB962C8B-B14F-4D97-AF65-F5344CB8AC3E}">
        <p14:creationId xmlns:p14="http://schemas.microsoft.com/office/powerpoint/2010/main" val="3130218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Valores de resistencia y capacitor 10k y 10nF</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78</a:t>
            </a:fld>
            <a:endParaRPr lang="en-US"/>
          </a:p>
        </p:txBody>
      </p:sp>
    </p:spTree>
    <p:extLst>
      <p:ext uri="{BB962C8B-B14F-4D97-AF65-F5344CB8AC3E}">
        <p14:creationId xmlns:p14="http://schemas.microsoft.com/office/powerpoint/2010/main" val="772423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podemos ver, usando la matriz y la fuente de luz, el sistema funcionó adecuadamente, de tal forma que se pueden observar los resultados de las máscaras aplicadas.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79</a:t>
            </a:fld>
            <a:endParaRPr lang="en-US"/>
          </a:p>
        </p:txBody>
      </p:sp>
    </p:spTree>
    <p:extLst>
      <p:ext uri="{BB962C8B-B14F-4D97-AF65-F5344CB8AC3E}">
        <p14:creationId xmlns:p14="http://schemas.microsoft.com/office/powerpoint/2010/main" val="420411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Aplicamos varias y estos fueron los resultados, el </a:t>
            </a:r>
            <a:r>
              <a:rPr lang="es-MX" dirty="0" err="1"/>
              <a:t>DAQs</a:t>
            </a:r>
            <a:r>
              <a:rPr lang="es-MX" dirty="0"/>
              <a:t> está funcionando correctamente, Es la culminación de nuestro trabajo, tanto la escritura y lectura del </a:t>
            </a:r>
            <a:r>
              <a:rPr lang="es-MX" dirty="0" err="1"/>
              <a:t>spi</a:t>
            </a:r>
            <a:r>
              <a:rPr lang="es-MX" dirty="0"/>
              <a:t>, almacenamiento en RAM, transmisión por UART. </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80</a:t>
            </a:fld>
            <a:endParaRPr lang="en-US"/>
          </a:p>
        </p:txBody>
      </p:sp>
    </p:spTree>
    <p:extLst>
      <p:ext uri="{BB962C8B-B14F-4D97-AF65-F5344CB8AC3E}">
        <p14:creationId xmlns:p14="http://schemas.microsoft.com/office/powerpoint/2010/main" val="2176359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83</a:t>
            </a:fld>
            <a:endParaRPr lang="en-US"/>
          </a:p>
        </p:txBody>
      </p:sp>
    </p:spTree>
    <p:extLst>
      <p:ext uri="{BB962C8B-B14F-4D97-AF65-F5344CB8AC3E}">
        <p14:creationId xmlns:p14="http://schemas.microsoft.com/office/powerpoint/2010/main" val="4262325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Detectores de fotones: Cuando los fotones llegan al material detector, excitan a los electrones generando una señal eléctrica (cambian su estado energético), temperaturas criogénicas, tiempo-respuesta </a:t>
            </a:r>
            <a:r>
              <a:rPr lang="es-MX" dirty="0" err="1"/>
              <a:t>us</a:t>
            </a:r>
            <a:r>
              <a:rPr lang="es-MX" dirty="0"/>
              <a:t>, sensibilidad baja.</a:t>
            </a:r>
          </a:p>
          <a:p>
            <a:r>
              <a:rPr lang="es-MX" dirty="0"/>
              <a:t>Detectores térmicos: Cambio de temperatura en el detector provocada por la radiación infrarroja absorbida y se genera una señal eléctrica medible.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a:t>
            </a:fld>
            <a:endParaRPr lang="en-US"/>
          </a:p>
        </p:txBody>
      </p:sp>
    </p:spTree>
    <p:extLst>
      <p:ext uri="{BB962C8B-B14F-4D97-AF65-F5344CB8AC3E}">
        <p14:creationId xmlns:p14="http://schemas.microsoft.com/office/powerpoint/2010/main" val="29330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a:t>
            </a:fld>
            <a:endParaRPr lang="en-US"/>
          </a:p>
        </p:txBody>
      </p:sp>
    </p:spTree>
    <p:extLst>
      <p:ext uri="{BB962C8B-B14F-4D97-AF65-F5344CB8AC3E}">
        <p14:creationId xmlns:p14="http://schemas.microsoft.com/office/powerpoint/2010/main" val="19237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l-GR" dirty="0"/>
              <a:t>Δ</a:t>
            </a:r>
            <a:r>
              <a:rPr lang="es-MX" dirty="0"/>
              <a:t>R: variación de la resistencia del </a:t>
            </a:r>
            <a:r>
              <a:rPr lang="es-MX" dirty="0" err="1"/>
              <a:t>ubol</a:t>
            </a:r>
            <a:r>
              <a:rPr lang="es-MX" dirty="0"/>
              <a:t> debido a la potencia incidente.</a:t>
            </a:r>
          </a:p>
          <a:p>
            <a:r>
              <a:rPr lang="es-MX" dirty="0"/>
              <a:t>Ventajas de topología: Consumo de potencia bajo, área pequeña ocupada, se disminuye un poco el calentamiento, pero no limita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15</a:t>
            </a:fld>
            <a:endParaRPr lang="en-US"/>
          </a:p>
        </p:txBody>
      </p:sp>
    </p:spTree>
    <p:extLst>
      <p:ext uri="{BB962C8B-B14F-4D97-AF65-F5344CB8AC3E}">
        <p14:creationId xmlns:p14="http://schemas.microsoft.com/office/powerpoint/2010/main" val="7591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puente de Wheatstone es un circuito eléctrico que consta de cuatro resistencias.</a:t>
            </a:r>
          </a:p>
          <a:p>
            <a:r>
              <a:rPr lang="es-MX" dirty="0"/>
              <a:t>Normalmente se utiliza para medir la resistencia eléctrica de una de ellas de valor desconocido.</a:t>
            </a:r>
          </a:p>
          <a:p>
            <a:r>
              <a:rPr lang="es-MX" dirty="0"/>
              <a:t>El área ocupada y la potencia es mayor, el calentamiento disminuye un poco y no se reduce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16</a:t>
            </a:fld>
            <a:endParaRPr lang="en-US"/>
          </a:p>
        </p:txBody>
      </p:sp>
    </p:spTree>
    <p:extLst>
      <p:ext uri="{BB962C8B-B14F-4D97-AF65-F5344CB8AC3E}">
        <p14:creationId xmlns:p14="http://schemas.microsoft.com/office/powerpoint/2010/main" val="18254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noProof="0" dirty="0"/>
              <a:t>A medida que aumenta la potencia incidente, la resistencia disminuye y la frecuencia de corte se incrementa, su ventaja principal es que limita la frecuencia, lo que mejora la relación señal-ruido.</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17</a:t>
            </a:fld>
            <a:endParaRPr lang="en-US"/>
          </a:p>
        </p:txBody>
      </p:sp>
    </p:spTree>
    <p:extLst>
      <p:ext uri="{BB962C8B-B14F-4D97-AF65-F5344CB8AC3E}">
        <p14:creationId xmlns:p14="http://schemas.microsoft.com/office/powerpoint/2010/main" val="334324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CE9A5D-C6A1-2F70-3B72-5C375A3A30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5825" y="1981200"/>
            <a:ext cx="2800350" cy="2895600"/>
          </a:xfrm>
          <a:prstGeom prst="rect">
            <a:avLst/>
          </a:prstGeom>
        </p:spPr>
      </p:pic>
    </p:spTree>
    <p:extLst>
      <p:ext uri="{BB962C8B-B14F-4D97-AF65-F5344CB8AC3E}">
        <p14:creationId xmlns:p14="http://schemas.microsoft.com/office/powerpoint/2010/main" val="1295105382"/>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87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036724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40705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36B5EA5A-BC32-A742-B11B-8E7414D5B535}" type="slidenum">
              <a:rPr lang="en-US" smtClean="0"/>
              <a:pPr/>
              <a:t>‹Nº›</a:t>
            </a:fld>
            <a:endParaRPr lang="en-US" dirty="0"/>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84583181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201835388"/>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550207374"/>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85515"/>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90618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6323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r>
              <a:rPr lang="en-US"/>
              <a:t>23 de Septiembre de 2024</a:t>
            </a:r>
            <a:endParaRPr lang="en-US" dirty="0"/>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57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74442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37043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userDrawn="1"/>
        </p:nvSpPr>
        <p:spPr>
          <a:xfrm>
            <a:off x="407988" y="6196406"/>
            <a:ext cx="11376025" cy="369332"/>
          </a:xfrm>
          <a:prstGeom prst="rect">
            <a:avLst/>
          </a:prstGeom>
          <a:noFill/>
        </p:spPr>
        <p:txBody>
          <a:bodyPr wrap="square" rtlCol="0">
            <a:spAutoFit/>
          </a:bodyPr>
          <a:lstStyle/>
          <a:p>
            <a:pPr algn="ctr"/>
            <a:r>
              <a:rPr kumimoji="0" lang="fr-CH" dirty="0"/>
              <a:t>inaoep.mx</a:t>
            </a:r>
            <a:endParaRPr lang="en-US" dirty="0"/>
          </a:p>
        </p:txBody>
      </p:sp>
      <p:pic>
        <p:nvPicPr>
          <p:cNvPr id="5" name="Graphic 4">
            <a:extLst>
              <a:ext uri="{FF2B5EF4-FFF2-40B4-BE49-F238E27FC236}">
                <a16:creationId xmlns:a16="http://schemas.microsoft.com/office/drawing/2014/main" id="{E0081581-5DC0-E83C-B1EF-C9799EBFC9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833" y="4502727"/>
            <a:ext cx="1478334" cy="1528618"/>
          </a:xfrm>
          <a:prstGeom prst="rect">
            <a:avLst/>
          </a:prstGeom>
        </p:spPr>
      </p:pic>
    </p:spTree>
    <p:extLst>
      <p:ext uri="{BB962C8B-B14F-4D97-AF65-F5344CB8AC3E}">
        <p14:creationId xmlns:p14="http://schemas.microsoft.com/office/powerpoint/2010/main" val="10158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Graphic 3">
            <a:extLst>
              <a:ext uri="{FF2B5EF4-FFF2-40B4-BE49-F238E27FC236}">
                <a16:creationId xmlns:a16="http://schemas.microsoft.com/office/drawing/2014/main" id="{D1151AAF-D6F0-1DCC-CA73-FB0B7E68BF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2052" y="323280"/>
            <a:ext cx="1755242" cy="1814944"/>
          </a:xfrm>
          <a:prstGeom prst="rect">
            <a:avLst/>
          </a:prstGeom>
        </p:spPr>
      </p:pic>
    </p:spTree>
    <p:extLst>
      <p:ext uri="{BB962C8B-B14F-4D97-AF65-F5344CB8AC3E}">
        <p14:creationId xmlns:p14="http://schemas.microsoft.com/office/powerpoint/2010/main" val="33518942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7236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8655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91332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75880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7" y="1592264"/>
            <a:ext cx="5616575"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r>
              <a:rPr lang="en-US"/>
              <a:t>23 de Septiembre de 2024</a:t>
            </a:r>
            <a:endParaRPr lang="en-US" dirty="0"/>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72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r>
              <a:rPr lang="en-US"/>
              <a:t>23 de Septiembre de 2024</a:t>
            </a:r>
            <a:endParaRPr lang="en-US" dirty="0"/>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67808615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5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r>
              <a:rPr lang="en-US"/>
              <a:t>23 de Septiembre de 2024</a:t>
            </a:r>
            <a:endParaRPr lang="en-US" dirty="0"/>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r>
              <a:rPr lang="en-US" dirty="0"/>
              <a:t>Slide </a:t>
            </a:r>
            <a:fld id="{36B5EA5A-BC32-A742-B11B-8E7414D5B535}" type="slidenum">
              <a:rPr lang="en-US" smtClean="0"/>
              <a:pPr/>
              <a:t>‹Nº›</a:t>
            </a:fld>
            <a:endParaRPr lang="en-US" dirty="0"/>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835152" y="6424993"/>
            <a:ext cx="6190488" cy="365125"/>
          </a:xfrm>
          <a:prstGeom prst="rect">
            <a:avLst/>
          </a:prstGeom>
        </p:spPr>
        <p:txBody>
          <a:bodyPr vert="horz" lIns="0" tIns="0" rIns="0" bIns="0" rtlCol="0" anchor="ctr"/>
          <a:lstStyle>
            <a:lvl1pPr algn="l">
              <a:defRPr sz="850">
                <a:solidFill>
                  <a:schemeClr val="tx1"/>
                </a:solidFill>
              </a:defRPr>
            </a:lvl1pPr>
          </a:lstStyle>
          <a:p>
            <a:r>
              <a:rPr lang="es-ES"/>
              <a:t>Julisa Verdejo Palacios | Defensa de tesis de maestría</a:t>
            </a:r>
            <a:endParaRPr lang="en-US" dirty="0"/>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userDrawn="1"/>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3B70D50-1486-3F30-1EE2-ABA881F89C8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403200" y="6424993"/>
            <a:ext cx="336042" cy="347472"/>
          </a:xfrm>
          <a:prstGeom prst="rect">
            <a:avLst/>
          </a:prstGeom>
        </p:spPr>
      </p:pic>
    </p:spTree>
    <p:extLst>
      <p:ext uri="{BB962C8B-B14F-4D97-AF65-F5344CB8AC3E}">
        <p14:creationId xmlns:p14="http://schemas.microsoft.com/office/powerpoint/2010/main" val="1598869953"/>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62" r:id="rId3"/>
    <p:sldLayoutId id="2147483650" r:id="rId4"/>
    <p:sldLayoutId id="2147483665" r:id="rId5"/>
    <p:sldLayoutId id="2147483668" r:id="rId6"/>
    <p:sldLayoutId id="2147483674" r:id="rId7"/>
    <p:sldLayoutId id="2147483652" r:id="rId8"/>
    <p:sldLayoutId id="2147483653" r:id="rId9"/>
    <p:sldLayoutId id="2147483661" r:id="rId10"/>
    <p:sldLayoutId id="2147483666" r:id="rId11"/>
    <p:sldLayoutId id="2147483667" r:id="rId12"/>
    <p:sldLayoutId id="2147483658" r:id="rId13"/>
    <p:sldLayoutId id="2147483659" r:id="rId14"/>
    <p:sldLayoutId id="2147483673" r:id="rId15"/>
    <p:sldLayoutId id="2147483660" r:id="rId16"/>
    <p:sldLayoutId id="2147483671" r:id="rId17"/>
    <p:sldLayoutId id="2147483651" r:id="rId18"/>
    <p:sldLayoutId id="2147483654" r:id="rId19"/>
    <p:sldLayoutId id="2147483669" r:id="rId20"/>
    <p:sldLayoutId id="2147483655" r:id="rId2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840" userDrawn="1">
          <p15:clr>
            <a:srgbClr val="F26B43"/>
          </p15:clr>
        </p15:guide>
        <p15:guide id="3" pos="7423" userDrawn="1">
          <p15:clr>
            <a:srgbClr val="F26B43"/>
          </p15:clr>
        </p15:guide>
        <p15:guide id="4" pos="257" userDrawn="1">
          <p15:clr>
            <a:srgbClr val="F26B43"/>
          </p15:clr>
        </p15:guide>
        <p15:guide id="6" pos="3795" userDrawn="1">
          <p15:clr>
            <a:srgbClr val="F26B43"/>
          </p15:clr>
        </p15:guide>
        <p15:guide id="7" pos="3885" userDrawn="1">
          <p15:clr>
            <a:srgbClr val="F26B43"/>
          </p15:clr>
        </p15:guide>
        <p15:guide id="8" pos="5087" userDrawn="1">
          <p15:clr>
            <a:srgbClr val="F26B43"/>
          </p15:clr>
        </p15:guide>
        <p15:guide id="9" pos="4997" userDrawn="1">
          <p15:clr>
            <a:srgbClr val="F26B43"/>
          </p15:clr>
        </p15:guide>
        <p15:guide id="10" pos="2683" userDrawn="1">
          <p15:clr>
            <a:srgbClr val="F26B43"/>
          </p15:clr>
        </p15:guide>
        <p15:guide id="11" pos="2593" userDrawn="1">
          <p15:clr>
            <a:srgbClr val="F26B43"/>
          </p15:clr>
        </p15:guide>
        <p15:guide id="12" orient="horz" pos="3906" userDrawn="1">
          <p15:clr>
            <a:srgbClr val="F26B43"/>
          </p15:clr>
        </p15:guide>
        <p15:guide id="13" orient="horz" pos="2409" userDrawn="1">
          <p15:clr>
            <a:srgbClr val="F26B43"/>
          </p15:clr>
        </p15:guide>
        <p15:guide id="14" orient="horz" pos="913" userDrawn="1">
          <p15:clr>
            <a:srgbClr val="F26B43"/>
          </p15:clr>
        </p15:guide>
        <p15:guide id="15" orient="horz" pos="1003" userDrawn="1">
          <p15:clr>
            <a:srgbClr val="F26B43"/>
          </p15:clr>
        </p15:guide>
        <p15:guide id="16" orient="horz" pos="2500" userDrawn="1">
          <p15:clr>
            <a:srgbClr val="F26B43"/>
          </p15:clr>
        </p15:guide>
        <p15:guide id="17" pos="6312" userDrawn="1">
          <p15:clr>
            <a:srgbClr val="F26B43"/>
          </p15:clr>
        </p15:guide>
        <p15:guide id="18" pos="622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45.png"/><Relationship Id="rId7" Type="http://schemas.openxmlformats.org/officeDocument/2006/relationships/image" Target="../media/image300.png"/><Relationship Id="rId12" Type="http://schemas.openxmlformats.org/officeDocument/2006/relationships/image" Target="../media/image350.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40.png"/><Relationship Id="rId5" Type="http://schemas.openxmlformats.org/officeDocument/2006/relationships/image" Target="../media/image47.png"/><Relationship Id="rId10" Type="http://schemas.openxmlformats.org/officeDocument/2006/relationships/image" Target="../media/image330.png"/><Relationship Id="rId4" Type="http://schemas.openxmlformats.org/officeDocument/2006/relationships/image" Target="../media/image46.svg"/><Relationship Id="rId9" Type="http://schemas.openxmlformats.org/officeDocument/2006/relationships/image" Target="../media/image3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460.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0.png"/><Relationship Id="rId10" Type="http://schemas.openxmlformats.org/officeDocument/2006/relationships/image" Target="../media/image71.png"/><Relationship Id="rId4" Type="http://schemas.openxmlformats.org/officeDocument/2006/relationships/image" Target="../media/image59.png"/><Relationship Id="rId9"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70.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73.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6.jp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sv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3.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55D0-EF65-5184-5180-70C748F9ECB3}"/>
              </a:ext>
            </a:extLst>
          </p:cNvPr>
          <p:cNvSpPr>
            <a:spLocks noGrp="1"/>
          </p:cNvSpPr>
          <p:nvPr>
            <p:ph type="ctrTitle"/>
          </p:nvPr>
        </p:nvSpPr>
        <p:spPr>
          <a:xfrm>
            <a:off x="407987" y="2347455"/>
            <a:ext cx="11376025" cy="2153265"/>
          </a:xfrm>
        </p:spPr>
        <p:txBody>
          <a:bodyPr/>
          <a:lstStyle/>
          <a:p>
            <a:pPr algn="just"/>
            <a:r>
              <a:rPr lang="es-MX" sz="4800" noProof="0" dirty="0"/>
              <a:t>Diseño y caracterización del sistema de instrumentación para un arreglo de </a:t>
            </a:r>
            <a:r>
              <a:rPr lang="es-MX" sz="4800" noProof="0" dirty="0" err="1"/>
              <a:t>microbolómetros</a:t>
            </a:r>
            <a:endParaRPr lang="es-MX" sz="4800" noProof="0" dirty="0"/>
          </a:p>
        </p:txBody>
      </p:sp>
      <p:sp>
        <p:nvSpPr>
          <p:cNvPr id="3" name="Subtitle 2">
            <a:extLst>
              <a:ext uri="{FF2B5EF4-FFF2-40B4-BE49-F238E27FC236}">
                <a16:creationId xmlns:a16="http://schemas.microsoft.com/office/drawing/2014/main" id="{F7B0DD35-25FE-650C-D3E7-DA9E47CBB676}"/>
              </a:ext>
            </a:extLst>
          </p:cNvPr>
          <p:cNvSpPr>
            <a:spLocks noGrp="1"/>
          </p:cNvSpPr>
          <p:nvPr>
            <p:ph type="subTitle" idx="1"/>
          </p:nvPr>
        </p:nvSpPr>
        <p:spPr>
          <a:xfrm>
            <a:off x="419139" y="4530216"/>
            <a:ext cx="11376026" cy="1723825"/>
          </a:xfrm>
        </p:spPr>
        <p:txBody>
          <a:bodyPr/>
          <a:lstStyle/>
          <a:p>
            <a:pPr algn="ctr"/>
            <a:r>
              <a:rPr lang="es-MX" noProof="0" dirty="0"/>
              <a:t>Instituto Nacional de Astrofísica, Óptica y Electrónica (INAOE)</a:t>
            </a:r>
          </a:p>
          <a:p>
            <a:pPr algn="ctr"/>
            <a:r>
              <a:rPr lang="es-MX" noProof="0" dirty="0"/>
              <a:t>Maestría en Ciencias en Electrónica</a:t>
            </a:r>
          </a:p>
          <a:p>
            <a:pPr algn="ctr"/>
            <a:r>
              <a:rPr lang="es-MX" noProof="0" dirty="0"/>
              <a:t>Autor: Julisa Verdejo Palacios</a:t>
            </a:r>
          </a:p>
          <a:p>
            <a:pPr algn="ctr"/>
            <a:endParaRPr lang="es-MX" noProof="0" dirty="0"/>
          </a:p>
          <a:p>
            <a:r>
              <a:rPr lang="es-MX" noProof="0" dirty="0"/>
              <a:t>Asesor: </a:t>
            </a:r>
            <a:r>
              <a:rPr lang="es-MX" b="0" noProof="0" dirty="0"/>
              <a:t>Dr. Mario Moreno </a:t>
            </a:r>
            <a:r>
              <a:rPr lang="es-MX" b="0" noProof="0" dirty="0" err="1"/>
              <a:t>Moreno</a:t>
            </a:r>
            <a:r>
              <a:rPr lang="es-MX" b="0" noProof="0" dirty="0"/>
              <a:t> (INAOE)</a:t>
            </a:r>
          </a:p>
          <a:p>
            <a:pPr algn="r"/>
            <a:r>
              <a:rPr lang="es-MX" b="0" noProof="0" dirty="0"/>
              <a:t>23 de Septiembre de 2024</a:t>
            </a:r>
          </a:p>
        </p:txBody>
      </p:sp>
    </p:spTree>
    <p:extLst>
      <p:ext uri="{BB962C8B-B14F-4D97-AF65-F5344CB8AC3E}">
        <p14:creationId xmlns:p14="http://schemas.microsoft.com/office/powerpoint/2010/main" val="38163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Objetivos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10</a:t>
            </a:fld>
            <a:endParaRPr lang="en-US" dirty="0"/>
          </a:p>
        </p:txBody>
      </p:sp>
    </p:spTree>
    <p:extLst>
      <p:ext uri="{BB962C8B-B14F-4D97-AF65-F5344CB8AC3E}">
        <p14:creationId xmlns:p14="http://schemas.microsoft.com/office/powerpoint/2010/main" val="290192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D42-43DA-6180-E67E-10B956FA29D7}"/>
              </a:ext>
            </a:extLst>
          </p:cNvPr>
          <p:cNvSpPr>
            <a:spLocks noGrp="1"/>
          </p:cNvSpPr>
          <p:nvPr>
            <p:ph type="title"/>
          </p:nvPr>
        </p:nvSpPr>
        <p:spPr/>
        <p:txBody>
          <a:bodyPr/>
          <a:lstStyle/>
          <a:p>
            <a:r>
              <a:rPr lang="es-MX" noProof="0" dirty="0"/>
              <a:t>Objetivos</a:t>
            </a:r>
          </a:p>
        </p:txBody>
      </p:sp>
      <p:sp>
        <p:nvSpPr>
          <p:cNvPr id="3" name="Content Placeholder 2">
            <a:extLst>
              <a:ext uri="{FF2B5EF4-FFF2-40B4-BE49-F238E27FC236}">
                <a16:creationId xmlns:a16="http://schemas.microsoft.com/office/drawing/2014/main" id="{5070CC9A-B491-A30C-A704-C6A478AC5513}"/>
              </a:ext>
            </a:extLst>
          </p:cNvPr>
          <p:cNvSpPr>
            <a:spLocks noGrp="1"/>
          </p:cNvSpPr>
          <p:nvPr>
            <p:ph sz="half" idx="1"/>
          </p:nvPr>
        </p:nvSpPr>
        <p:spPr>
          <a:xfrm>
            <a:off x="407987" y="1592264"/>
            <a:ext cx="11380813" cy="4608512"/>
          </a:xfrm>
        </p:spPr>
        <p:txBody>
          <a:bodyPr>
            <a:normAutofit fontScale="92500" lnSpcReduction="20000"/>
          </a:bodyPr>
          <a:lstStyle/>
          <a:p>
            <a:pPr marL="342900" indent="-342900" algn="just">
              <a:buFont typeface="Arial" panose="020B0604020202020204" pitchFamily="34" charset="0"/>
              <a:buChar char="•"/>
            </a:pPr>
            <a:r>
              <a:rPr lang="es-MX" noProof="0" dirty="0"/>
              <a:t>Objetivo general:</a:t>
            </a:r>
          </a:p>
          <a:p>
            <a:pPr marL="666750" lvl="1" indent="-342900" algn="just">
              <a:buFont typeface="Arial" panose="020B0604020202020204" pitchFamily="34" charset="0"/>
              <a:buChar char="•"/>
            </a:pPr>
            <a:r>
              <a:rPr lang="es-MX" noProof="0" dirty="0"/>
              <a:t>Diseño de un sistema de adquisición de datos basado en FPGA para la medición de una matriz de pixeles de un </a:t>
            </a:r>
            <a:r>
              <a:rPr lang="es-MX" noProof="0" dirty="0" err="1"/>
              <a:t>microbolómetro</a:t>
            </a:r>
            <a:r>
              <a:rPr lang="es-MX" noProof="0" dirty="0"/>
              <a:t>.</a:t>
            </a:r>
          </a:p>
          <a:p>
            <a:pPr marL="342900" indent="-342900" algn="just">
              <a:buFont typeface="Arial" panose="020B0604020202020204" pitchFamily="34" charset="0"/>
              <a:buChar char="•"/>
            </a:pPr>
            <a:r>
              <a:rPr lang="es-MX" dirty="0"/>
              <a:t>Objetivos específicos:</a:t>
            </a:r>
          </a:p>
          <a:p>
            <a:pPr marL="666750" lvl="1" indent="-342900" algn="just">
              <a:buFont typeface="Arial" panose="020B0604020202020204" pitchFamily="34" charset="0"/>
              <a:buChar char="•"/>
            </a:pPr>
            <a:r>
              <a:rPr lang="es-MX" dirty="0"/>
              <a:t>Analizar las propiedades físicas y características de los </a:t>
            </a:r>
            <a:r>
              <a:rPr lang="es-MX" dirty="0" err="1"/>
              <a:t>microbolómetros</a:t>
            </a:r>
            <a:r>
              <a:rPr lang="es-MX" dirty="0"/>
              <a:t>, así como su funcionamiento y sus diferentes circuitos de lectura con el fin de fundamentar las decisiones en el diseño del sistema.</a:t>
            </a:r>
          </a:p>
          <a:p>
            <a:pPr marL="666750" lvl="1" indent="-342900" algn="just">
              <a:buFont typeface="Arial" panose="020B0604020202020204" pitchFamily="34" charset="0"/>
              <a:buChar char="•"/>
            </a:pPr>
            <a:r>
              <a:rPr lang="es-MX" dirty="0"/>
              <a:t>Estudiar las máquinas de estado finito (FSM) de tipo Moore y </a:t>
            </a:r>
            <a:r>
              <a:rPr lang="es-MX" dirty="0" err="1"/>
              <a:t>Mealy</a:t>
            </a:r>
            <a:r>
              <a:rPr lang="es-MX" dirty="0"/>
              <a:t>, los tipos de codificación en </a:t>
            </a:r>
            <a:r>
              <a:rPr lang="es-MX" dirty="0" err="1"/>
              <a:t>Verilog</a:t>
            </a:r>
            <a:r>
              <a:rPr lang="es-MX" dirty="0"/>
              <a:t> y las técnicas de diseño, con el fin de aplicar este conocimiento en la implementación y optimización del sistema de adquisición y procesamiento de datos.</a:t>
            </a:r>
          </a:p>
          <a:p>
            <a:pPr marL="666750" lvl="1" indent="-342900" algn="just">
              <a:buFont typeface="Arial" panose="020B0604020202020204" pitchFamily="34" charset="0"/>
              <a:buChar char="•"/>
            </a:pPr>
            <a:r>
              <a:rPr lang="es-MX" dirty="0"/>
              <a:t>Diseñar un firmware en el lenguaje </a:t>
            </a:r>
            <a:r>
              <a:rPr lang="es-MX" dirty="0" err="1"/>
              <a:t>Verilog</a:t>
            </a:r>
            <a:r>
              <a:rPr lang="es-MX" dirty="0"/>
              <a:t> para implementar los protocolos de comunicación SPI y UART reconfigurables y robustos, que permitan adaptabilidad y confiabilidad en aplicaciones de adquisición de datos y control.</a:t>
            </a:r>
          </a:p>
          <a:p>
            <a:pPr marL="666750" lvl="1" indent="-342900" algn="just">
              <a:buFont typeface="Arial" panose="020B0604020202020204" pitchFamily="34" charset="0"/>
              <a:buChar char="•"/>
            </a:pPr>
            <a:r>
              <a:rPr lang="es-MX" dirty="0"/>
              <a:t>Seleccionar los convertidores analógico-digital (ADC) y digital-analógico (DAC) más adecuados para el sistema de adquisición de datos y probarlos utilizando el firmware previamente diseñado.</a:t>
            </a:r>
          </a:p>
          <a:p>
            <a:pPr marL="666750" lvl="1" indent="-342900" algn="just">
              <a:buFont typeface="Arial" panose="020B0604020202020204" pitchFamily="34" charset="0"/>
              <a:buChar char="•"/>
            </a:pPr>
            <a:r>
              <a:rPr lang="es-MX" dirty="0"/>
              <a:t>Diseñar una PCB con una matriz de 8x8 fototransistores que funcione como banco de prueba para validar el funcionamiento del sistema de adquisición de datos.</a:t>
            </a:r>
          </a:p>
          <a:p>
            <a:pPr marL="666750" lvl="1" indent="-342900" algn="just">
              <a:buFont typeface="Arial" panose="020B0604020202020204" pitchFamily="34" charset="0"/>
              <a:buChar char="•"/>
            </a:pPr>
            <a:r>
              <a:rPr lang="es-MX" dirty="0"/>
              <a:t>Integrar los convertidores ADC y DAC, multiplexores, y la matriz de fototransistores en un sistema unificado para realizar pruebas y validar su capacidad de adquirir y procesar imágenes de manera eficiente.</a:t>
            </a:r>
          </a:p>
        </p:txBody>
      </p:sp>
      <p:sp>
        <p:nvSpPr>
          <p:cNvPr id="5" name="Date Placeholder 4">
            <a:extLst>
              <a:ext uri="{FF2B5EF4-FFF2-40B4-BE49-F238E27FC236}">
                <a16:creationId xmlns:a16="http://schemas.microsoft.com/office/drawing/2014/main" id="{39738A5D-185C-7371-FB5D-3160F6C7EBB0}"/>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06056D2D-DAAB-BE8D-C09E-13C016DD754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845BB1B4-C227-5D92-2932-41A193178E55}"/>
              </a:ext>
            </a:extLst>
          </p:cNvPr>
          <p:cNvSpPr>
            <a:spLocks noGrp="1"/>
          </p:cNvSpPr>
          <p:nvPr>
            <p:ph type="sldNum" sz="quarter" idx="12"/>
          </p:nvPr>
        </p:nvSpPr>
        <p:spPr/>
        <p:txBody>
          <a:bodyPr/>
          <a:lstStyle/>
          <a:p>
            <a:fld id="{36B5EA5A-BC32-A742-B11B-8E7414D5B535}" type="slidenum">
              <a:rPr lang="en-US" smtClean="0"/>
              <a:pPr/>
              <a:t>11</a:t>
            </a:fld>
            <a:endParaRPr lang="en-US" dirty="0"/>
          </a:p>
        </p:txBody>
      </p:sp>
    </p:spTree>
    <p:extLst>
      <p:ext uri="{BB962C8B-B14F-4D97-AF65-F5344CB8AC3E}">
        <p14:creationId xmlns:p14="http://schemas.microsoft.com/office/powerpoint/2010/main" val="408380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Microbolómetros</a:t>
            </a:r>
            <a:r>
              <a:rPr lang="es-MX" noProof="0" dirty="0"/>
              <a:t>: especificaciones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12</a:t>
            </a:fld>
            <a:endParaRPr lang="en-US" dirty="0"/>
          </a:p>
        </p:txBody>
      </p:sp>
    </p:spTree>
    <p:extLst>
      <p:ext uri="{BB962C8B-B14F-4D97-AF65-F5344CB8AC3E}">
        <p14:creationId xmlns:p14="http://schemas.microsoft.com/office/powerpoint/2010/main" val="119828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6014582" cy="4608512"/>
          </a:xfrm>
        </p:spPr>
        <p:txBody>
          <a:bodyPr>
            <a:normAutofit/>
          </a:bodyPr>
          <a:lstStyle/>
          <a:p>
            <a:pPr marL="0" indent="0" algn="just">
              <a:buNone/>
            </a:pPr>
            <a:r>
              <a:rPr lang="es-ES" noProof="0" dirty="0"/>
              <a:t>Un </a:t>
            </a:r>
            <a:r>
              <a:rPr lang="es-ES" noProof="0" dirty="0" err="1"/>
              <a:t>microbolómetro</a:t>
            </a:r>
            <a:r>
              <a:rPr lang="es-ES" noProof="0" dirty="0"/>
              <a:t> se puede representar como un circuito divisor de voltaje. </a:t>
            </a:r>
          </a:p>
          <a:p>
            <a:pPr algn="just"/>
            <a:r>
              <a:rPr lang="es-ES" b="0" dirty="0"/>
              <a:t>En ausencia de radiación y con el circuito abierto, su temperatura es T0. </a:t>
            </a:r>
          </a:p>
          <a:p>
            <a:pPr algn="just"/>
            <a:r>
              <a:rPr lang="es-ES" b="0" dirty="0"/>
              <a:t>Al cerrarse el circuito, la corriente fluye, calentando la resistencia del </a:t>
            </a:r>
            <a:r>
              <a:rPr lang="es-ES" b="0" dirty="0" err="1"/>
              <a:t>microbolómetro</a:t>
            </a:r>
            <a:r>
              <a:rPr lang="es-ES" b="0" dirty="0"/>
              <a:t> (RB) a T1.</a:t>
            </a:r>
          </a:p>
          <a:p>
            <a:pPr algn="just"/>
            <a:r>
              <a:rPr lang="es-ES" b="0" dirty="0"/>
              <a:t>Si la radiación incide sobre el </a:t>
            </a:r>
            <a:r>
              <a:rPr lang="es-ES" b="0" dirty="0" err="1"/>
              <a:t>microbolómetro</a:t>
            </a:r>
            <a:r>
              <a:rPr lang="es-ES" b="0" dirty="0"/>
              <a:t>, la temperatura cambia en un factor ∆T, lo que altera su resistencia y provoca una variación en el voltaje (VRL) a través de la resistencia de carga (RL).</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Representación como circuito eléctrico.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13</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B4D343F9-6476-2D25-9CF5-B9A7640E9343}"/>
              </a:ext>
            </a:extLst>
          </p:cNvPr>
          <p:cNvPicPr>
            <a:picLocks noChangeAspect="1"/>
          </p:cNvPicPr>
          <p:nvPr/>
        </p:nvPicPr>
        <p:blipFill>
          <a:blip r:embed="rId2"/>
          <a:stretch>
            <a:fillRect/>
          </a:stretch>
        </p:blipFill>
        <p:spPr>
          <a:xfrm>
            <a:off x="7297783" y="1528219"/>
            <a:ext cx="4023318" cy="3801561"/>
          </a:xfrm>
          <a:prstGeom prst="rect">
            <a:avLst/>
          </a:prstGeom>
        </p:spPr>
      </p:pic>
    </p:spTree>
    <p:extLst>
      <p:ext uri="{BB962C8B-B14F-4D97-AF65-F5344CB8AC3E}">
        <p14:creationId xmlns:p14="http://schemas.microsoft.com/office/powerpoint/2010/main" val="15651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El diseño de un </a:t>
            </a:r>
            <a:r>
              <a:rPr lang="es-ES" b="0" noProof="0" dirty="0" err="1"/>
              <a:t>microbolómetro</a:t>
            </a:r>
            <a:r>
              <a:rPr lang="es-ES" b="0" noProof="0" dirty="0"/>
              <a:t> generalmente incluye un material </a:t>
            </a:r>
            <a:r>
              <a:rPr lang="es-ES" noProof="0" dirty="0"/>
              <a:t>absorbedor</a:t>
            </a:r>
            <a:r>
              <a:rPr lang="es-ES" b="0" noProof="0" dirty="0"/>
              <a:t> y un material que funge como </a:t>
            </a:r>
            <a:r>
              <a:rPr lang="es-ES" noProof="0" dirty="0"/>
              <a:t>termómetro</a:t>
            </a:r>
            <a:r>
              <a:rPr lang="es-ES" b="0" noProof="0" dirty="0"/>
              <a:t>, lo que lleva a un incremento de la temperatura debido a la absorción de radiación infrarroja, provocando finalmente un cambio en la resistencia de sus elementos. </a:t>
            </a:r>
          </a:p>
          <a:p>
            <a:pPr marL="0" indent="0" algn="just">
              <a:buNone/>
            </a:pPr>
            <a:r>
              <a:rPr lang="es-ES" b="0" noProof="0" dirty="0"/>
              <a:t>La variación en la resistencia se transmite eléctricamente al </a:t>
            </a:r>
            <a:r>
              <a:rPr lang="es-ES" noProof="0" dirty="0"/>
              <a:t>circuito integrado de lectura (ROIC) </a:t>
            </a:r>
            <a:r>
              <a:rPr lang="es-ES" b="0" noProof="0" dirty="0"/>
              <a:t>para su posterior procesamiento. El termómetro se mantiene </a:t>
            </a:r>
            <a:r>
              <a:rPr lang="es-ES" noProof="0" dirty="0"/>
              <a:t>aislado</a:t>
            </a:r>
            <a:r>
              <a:rPr lang="es-ES" b="0" noProof="0" dirty="0"/>
              <a:t> térmicamente del sustrato del ROIC [21].</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Diseño de un </a:t>
            </a:r>
            <a:r>
              <a:rPr lang="es-ES" noProof="0" dirty="0" err="1"/>
              <a:t>microbolómetro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14</a:t>
            </a:fld>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E83B6145-EEE5-C636-5FFB-08F97B095D48}"/>
              </a:ext>
            </a:extLst>
          </p:cNvPr>
          <p:cNvPicPr>
            <a:picLocks noChangeAspect="1"/>
          </p:cNvPicPr>
          <p:nvPr/>
        </p:nvPicPr>
        <p:blipFill>
          <a:blip r:embed="rId2"/>
          <a:stretch>
            <a:fillRect/>
          </a:stretch>
        </p:blipFill>
        <p:spPr>
          <a:xfrm>
            <a:off x="7458668" y="1105780"/>
            <a:ext cx="4239876" cy="4646440"/>
          </a:xfrm>
          <a:prstGeom prst="rect">
            <a:avLst/>
          </a:prstGeom>
        </p:spPr>
      </p:pic>
    </p:spTree>
    <p:extLst>
      <p:ext uri="{BB962C8B-B14F-4D97-AF65-F5344CB8AC3E}">
        <p14:creationId xmlns:p14="http://schemas.microsoft.com/office/powerpoint/2010/main" val="277998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7524750" cy="4608512"/>
          </a:xfrm>
        </p:spPr>
        <p:txBody>
          <a:bodyPr/>
          <a:lstStyle/>
          <a:p>
            <a:pPr marL="0" indent="0" algn="just">
              <a:buNone/>
            </a:pPr>
            <a:r>
              <a:rPr lang="es-ES" noProof="0" dirty="0"/>
              <a:t>Este circuito </a:t>
            </a:r>
            <a:r>
              <a:rPr lang="es-MX" dirty="0">
                <a:solidFill>
                  <a:srgbClr val="000000"/>
                </a:solidFill>
                <a:effectLst/>
              </a:rPr>
              <a:t>mide la tensión en la salida de un divisor resistivo formado por una resistencia de referencia y un microbolómetro.</a:t>
            </a:r>
          </a:p>
          <a:p>
            <a:pPr marL="0" indent="0" algn="just">
              <a:buNone/>
            </a:pPr>
            <a:r>
              <a:rPr lang="es-MX" b="0" noProof="0" dirty="0"/>
              <a:t>A medida que aumenta la radiación incidente en el microbolómetro, su resistencia disminuye proporcionalmente, lo que hace que la tensión de salida dependa de la radiación recibida por el sensor.</a:t>
            </a:r>
          </a:p>
          <a:p>
            <a:pPr marL="0" indent="0" algn="just">
              <a:buNone/>
            </a:pPr>
            <a:r>
              <a:rPr lang="es-MX" b="0" dirty="0"/>
              <a:t>La tensión de salida es: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Divisor resistivo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15</a:t>
            </a:fld>
            <a:endParaRPr lang="en-US" dirty="0"/>
          </a:p>
        </p:txBody>
      </p:sp>
      <p:pic>
        <p:nvPicPr>
          <p:cNvPr id="8" name="Picture 7" descr="A white dot in the sky&#10;&#10;Description automatically generated">
            <a:extLst>
              <a:ext uri="{FF2B5EF4-FFF2-40B4-BE49-F238E27FC236}">
                <a16:creationId xmlns:a16="http://schemas.microsoft.com/office/drawing/2014/main" id="{F25FBD41-93CE-39CF-34CC-B0486AEA2F9B}"/>
              </a:ext>
            </a:extLst>
          </p:cNvPr>
          <p:cNvPicPr>
            <a:picLocks noChangeAspect="1"/>
          </p:cNvPicPr>
          <p:nvPr/>
        </p:nvPicPr>
        <p:blipFill>
          <a:blip r:embed="rId3"/>
          <a:stretch>
            <a:fillRect/>
          </a:stretch>
        </p:blipFill>
        <p:spPr>
          <a:xfrm>
            <a:off x="8988876" y="1592263"/>
            <a:ext cx="2726876" cy="401503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1D698F9-43A7-DCC7-7399-522744C9FD25}"/>
                  </a:ext>
                </a:extLst>
              </p:cNvPr>
              <p:cNvSpPr txBox="1"/>
              <p:nvPr/>
            </p:nvSpPr>
            <p:spPr>
              <a:xfrm>
                <a:off x="2706503" y="4660058"/>
                <a:ext cx="2447785" cy="596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𝑟𝑒𝑓</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51D698F9-43A7-DCC7-7399-522744C9FD25}"/>
                  </a:ext>
                </a:extLst>
              </p:cNvPr>
              <p:cNvSpPr txBox="1">
                <a:spLocks noRot="1" noChangeAspect="1" noMove="1" noResize="1" noEditPoints="1" noAdjustHandles="1" noChangeArrowheads="1" noChangeShapeType="1" noTextEdit="1"/>
              </p:cNvSpPr>
              <p:nvPr/>
            </p:nvSpPr>
            <p:spPr>
              <a:xfrm>
                <a:off x="2706503" y="4660058"/>
                <a:ext cx="2447785"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603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Esta topología se compone de dos ramas: </a:t>
            </a:r>
            <a:r>
              <a:rPr lang="es-MX" b="0" dirty="0"/>
              <a:t>l</a:t>
            </a:r>
            <a:r>
              <a:rPr lang="es-MX" b="0" noProof="0" dirty="0"/>
              <a:t>a parte superior de cada rama está compuesta por una resistencia de referencia, en la parte inferior se encuentra el microbolómetro sensor y un microbolómetro aislado de la radiación incidente.</a:t>
            </a:r>
          </a:p>
          <a:p>
            <a:pPr marL="0" indent="0" algn="just">
              <a:buNone/>
            </a:pPr>
            <a:r>
              <a:rPr lang="es-MX" b="0" dirty="0"/>
              <a:t>La tensión de salida es:</a:t>
            </a:r>
          </a:p>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Puente de Wheatstone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16</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A576B5B3-5A2E-D2B7-35FD-09890A2E0E5E}"/>
              </a:ext>
            </a:extLst>
          </p:cNvPr>
          <p:cNvPicPr>
            <a:picLocks noChangeAspect="1"/>
          </p:cNvPicPr>
          <p:nvPr/>
        </p:nvPicPr>
        <p:blipFill>
          <a:blip r:embed="rId3"/>
          <a:stretch>
            <a:fillRect/>
          </a:stretch>
        </p:blipFill>
        <p:spPr>
          <a:xfrm>
            <a:off x="7083876" y="1109491"/>
            <a:ext cx="3810000" cy="445613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B640F7-559F-CC15-B3D2-0311F9628056}"/>
                  </a:ext>
                </a:extLst>
              </p:cNvPr>
              <p:cNvSpPr txBox="1"/>
              <p:nvPr/>
            </p:nvSpPr>
            <p:spPr>
              <a:xfrm>
                <a:off x="798531" y="4372175"/>
                <a:ext cx="483549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1</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e>
                      </m:d>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D7B640F7-559F-CC15-B3D2-0311F9628056}"/>
                  </a:ext>
                </a:extLst>
              </p:cNvPr>
              <p:cNvSpPr txBox="1">
                <a:spLocks noRot="1" noChangeAspect="1" noMove="1" noResize="1" noEditPoints="1" noAdjustHandles="1" noChangeArrowheads="1" noChangeShapeType="1" noTextEdit="1"/>
              </p:cNvSpPr>
              <p:nvPr/>
            </p:nvSpPr>
            <p:spPr>
              <a:xfrm>
                <a:off x="798531" y="4372175"/>
                <a:ext cx="483549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6117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5759449" cy="4608512"/>
          </a:xfrm>
        </p:spPr>
        <p:txBody>
          <a:bodyPr/>
          <a:lstStyle/>
          <a:p>
            <a:pPr marL="0" indent="0" algn="just">
              <a:buNone/>
            </a:pPr>
            <a:r>
              <a:rPr lang="es-MX" b="0" noProof="0" dirty="0"/>
              <a:t>Este circuito de lectura emplea un capacitor en el nodo de salida, el cual filtra frecuencias, esto contribuye a disminuir el ruido.</a:t>
            </a:r>
          </a:p>
          <a:p>
            <a:pPr marL="0" indent="0" algn="just">
              <a:buNone/>
            </a:pPr>
            <a:r>
              <a:rPr lang="es-MX" b="0" dirty="0"/>
              <a:t>L</a:t>
            </a:r>
            <a:r>
              <a:rPr lang="es-MX" b="0" noProof="0" dirty="0"/>
              <a:t>a frecuencia de corte en la salida está determinada por el valor de la resistencia del microbolómetro.</a:t>
            </a:r>
          </a:p>
          <a:p>
            <a:pPr marL="0" indent="0" algn="just">
              <a:buNone/>
            </a:pPr>
            <a:r>
              <a:rPr lang="es-MX" b="0" dirty="0"/>
              <a:t>La tensión de salida está dada por:</a:t>
            </a:r>
          </a:p>
          <a:p>
            <a:pPr marL="0" indent="0" algn="just">
              <a:buNone/>
            </a:pPr>
            <a:endParaRPr lang="es-MX" b="0" noProof="0" dirty="0"/>
          </a:p>
          <a:p>
            <a:pPr marL="0" indent="0" algn="just">
              <a:buNone/>
            </a:pPr>
            <a:r>
              <a:rPr lang="es-MX" b="0" noProof="0" dirty="0"/>
              <a:t> </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BCDI (</a:t>
            </a:r>
            <a:r>
              <a:rPr lang="es-ES" noProof="0" dirty="0" err="1"/>
              <a:t>Bolometer</a:t>
            </a:r>
            <a:r>
              <a:rPr lang="es-ES" noProof="0" dirty="0"/>
              <a:t> </a:t>
            </a:r>
            <a:r>
              <a:rPr lang="es-ES" noProof="0" dirty="0" err="1"/>
              <a:t>Current</a:t>
            </a:r>
            <a:r>
              <a:rPr lang="es-ES" noProof="0" dirty="0"/>
              <a:t> Direct </a:t>
            </a:r>
            <a:r>
              <a:rPr lang="es-ES" noProof="0" dirty="0" err="1"/>
              <a:t>Injection</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17</a:t>
            </a:fld>
            <a:endParaRPr lang="en-US" dirty="0"/>
          </a:p>
        </p:txBody>
      </p:sp>
      <p:pic>
        <p:nvPicPr>
          <p:cNvPr id="8" name="Picture 7" descr="A white dot in the sky&#10;&#10;Description automatically generated">
            <a:extLst>
              <a:ext uri="{FF2B5EF4-FFF2-40B4-BE49-F238E27FC236}">
                <a16:creationId xmlns:a16="http://schemas.microsoft.com/office/drawing/2014/main" id="{8B8EB857-46F0-09E4-AA2B-435F5D6DFB12}"/>
              </a:ext>
            </a:extLst>
          </p:cNvPr>
          <p:cNvPicPr>
            <a:picLocks noChangeAspect="1"/>
          </p:cNvPicPr>
          <p:nvPr/>
        </p:nvPicPr>
        <p:blipFill>
          <a:blip r:embed="rId3"/>
          <a:stretch>
            <a:fillRect/>
          </a:stretch>
        </p:blipFill>
        <p:spPr>
          <a:xfrm>
            <a:off x="7255038" y="1165860"/>
            <a:ext cx="4073350" cy="47548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243716-CD34-C3E8-B4DF-6C475E39588D}"/>
                  </a:ext>
                </a:extLst>
              </p:cNvPr>
              <p:cNvSpPr txBox="1"/>
              <p:nvPr/>
            </p:nvSpPr>
            <p:spPr>
              <a:xfrm>
                <a:off x="1672782" y="4588329"/>
                <a:ext cx="3229859" cy="596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𝑠</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𝐶</m:t>
                              </m:r>
                              <m:r>
                                <a:rPr lang="es-MX" b="0" i="1" smtClean="0">
                                  <a:solidFill>
                                    <a:schemeClr val="bg2">
                                      <a:lumMod val="10000"/>
                                    </a:schemeClr>
                                  </a:solidFill>
                                  <a:latin typeface="Cambria Math" panose="02040503050406030204" pitchFamily="18" charset="0"/>
                                </a:rPr>
                                <m:t>+1</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A243716-CD34-C3E8-B4DF-6C475E39588D}"/>
                  </a:ext>
                </a:extLst>
              </p:cNvPr>
              <p:cNvSpPr txBox="1">
                <a:spLocks noRot="1" noChangeAspect="1" noMove="1" noResize="1" noEditPoints="1" noAdjustHandles="1" noChangeArrowheads="1" noChangeShapeType="1" noTextEdit="1"/>
              </p:cNvSpPr>
              <p:nvPr/>
            </p:nvSpPr>
            <p:spPr>
              <a:xfrm>
                <a:off x="1672782" y="4588329"/>
                <a:ext cx="3229859"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97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En esta topología el ruido y el calentamiento se reducen debido al uso de un amplificador y un capacitor como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CTIA (Capacitive Trans-</a:t>
            </a:r>
            <a:r>
              <a:rPr lang="es-ES" noProof="0" dirty="0" err="1"/>
              <a:t>Impedance</a:t>
            </a:r>
            <a:r>
              <a:rPr lang="es-ES" noProof="0" dirty="0"/>
              <a:t> </a:t>
            </a:r>
            <a:r>
              <a:rPr lang="es-ES" noProof="0" dirty="0" err="1"/>
              <a:t>Amplifier</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18</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1EB60BF4-9CA7-626B-F5E8-9E950191274B}"/>
              </a:ext>
            </a:extLst>
          </p:cNvPr>
          <p:cNvPicPr>
            <a:picLocks noChangeAspect="1"/>
          </p:cNvPicPr>
          <p:nvPr/>
        </p:nvPicPr>
        <p:blipFill>
          <a:blip r:embed="rId3"/>
          <a:stretch>
            <a:fillRect/>
          </a:stretch>
        </p:blipFill>
        <p:spPr>
          <a:xfrm>
            <a:off x="6604321" y="981712"/>
            <a:ext cx="5179692" cy="4389566"/>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E98F5F1-2026-1ED8-A071-576EF9E13689}"/>
                  </a:ext>
                </a:extLst>
              </p:cNvPr>
              <p:cNvSpPr txBox="1"/>
              <p:nvPr/>
            </p:nvSpPr>
            <p:spPr>
              <a:xfrm>
                <a:off x="1580636" y="3985986"/>
                <a:ext cx="327128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e>
                      </m:d>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BE98F5F1-2026-1ED8-A071-576EF9E13689}"/>
                  </a:ext>
                </a:extLst>
              </p:cNvPr>
              <p:cNvSpPr txBox="1">
                <a:spLocks noRot="1" noChangeAspect="1" noMove="1" noResize="1" noEditPoints="1" noAdjustHandles="1" noChangeArrowheads="1" noChangeShapeType="1" noTextEdit="1"/>
              </p:cNvSpPr>
              <p:nvPr/>
            </p:nvSpPr>
            <p:spPr>
              <a:xfrm>
                <a:off x="1580636" y="3985986"/>
                <a:ext cx="327128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28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Se basa en el principio del puente de Wheatstone, con la ventaja de amplificar la tensión de salida y reducir el ruido. Esto se logra añadiendo un amplificador y un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WBDA (Wheatstone Bridge Differential Amplifier)</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19</a:t>
            </a:fld>
            <a:endParaRPr lang="en-US" dirty="0"/>
          </a:p>
        </p:txBody>
      </p:sp>
      <p:pic>
        <p:nvPicPr>
          <p:cNvPr id="8" name="Picture 7" descr="A black background with a black and white logo&#10;&#10;Description automatically generated">
            <a:extLst>
              <a:ext uri="{FF2B5EF4-FFF2-40B4-BE49-F238E27FC236}">
                <a16:creationId xmlns:a16="http://schemas.microsoft.com/office/drawing/2014/main" id="{811DF9DD-7B87-F7E2-B118-0ADCE1F11098}"/>
              </a:ext>
            </a:extLst>
          </p:cNvPr>
          <p:cNvPicPr>
            <a:picLocks noChangeAspect="1"/>
          </p:cNvPicPr>
          <p:nvPr/>
        </p:nvPicPr>
        <p:blipFill>
          <a:blip r:embed="rId3"/>
          <a:stretch>
            <a:fillRect/>
          </a:stretch>
        </p:blipFill>
        <p:spPr>
          <a:xfrm>
            <a:off x="6275267" y="1783080"/>
            <a:ext cx="5653754" cy="35483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B9BCAC9-C568-1BD1-1FD2-0DB231FEE1D8}"/>
                  </a:ext>
                </a:extLst>
              </p:cNvPr>
              <p:cNvSpPr txBox="1"/>
              <p:nvPr/>
            </p:nvSpPr>
            <p:spPr>
              <a:xfrm>
                <a:off x="2073317" y="4343399"/>
                <a:ext cx="3714158" cy="1010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 </m:t>
                      </m:r>
                      <m:f>
                        <m:fPr>
                          <m:ctrlPr>
                            <a:rPr lang="es-MX" b="0" i="1" smtClean="0">
                              <a:solidFill>
                                <a:schemeClr val="bg2">
                                  <a:lumMod val="10000"/>
                                </a:schemeClr>
                              </a:solidFill>
                              <a:latin typeface="Cambria Math" panose="02040503050406030204" pitchFamily="18" charset="0"/>
                            </a:rPr>
                          </m:ctrlPr>
                        </m:fPr>
                        <m:num>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num>
                        <m:den>
                          <m:r>
                            <a:rPr lang="es-MX" b="0" i="1" smtClean="0">
                              <a:solidFill>
                                <a:schemeClr val="bg2">
                                  <a:lumMod val="10000"/>
                                </a:schemeClr>
                              </a:solidFill>
                              <a:latin typeface="Cambria Math" panose="02040503050406030204" pitchFamily="18" charset="0"/>
                            </a:rPr>
                            <m:t>1+</m:t>
                          </m:r>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0</m:t>
                                  </m:r>
                                </m:sub>
                              </m:sSub>
                            </m:den>
                          </m:f>
                        </m:den>
                      </m:f>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𝑅</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2B9BCAC9-C568-1BD1-1FD2-0DB231FEE1D8}"/>
                  </a:ext>
                </a:extLst>
              </p:cNvPr>
              <p:cNvSpPr txBox="1">
                <a:spLocks noRot="1" noChangeAspect="1" noMove="1" noResize="1" noEditPoints="1" noAdjustHandles="1" noChangeArrowheads="1" noChangeShapeType="1" noTextEdit="1"/>
              </p:cNvSpPr>
              <p:nvPr/>
            </p:nvSpPr>
            <p:spPr>
              <a:xfrm>
                <a:off x="2073317" y="4343399"/>
                <a:ext cx="3714158" cy="10100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506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708AE-B6AF-3613-E6AB-508D5CD0774E}"/>
              </a:ext>
            </a:extLst>
          </p:cNvPr>
          <p:cNvSpPr>
            <a:spLocks noGrp="1"/>
          </p:cNvSpPr>
          <p:nvPr>
            <p:ph idx="1"/>
          </p:nvPr>
        </p:nvSpPr>
        <p:spPr/>
        <p:txBody>
          <a:bodyPr/>
          <a:lstStyle/>
          <a:p>
            <a:r>
              <a:rPr lang="es-MX" noProof="0" dirty="0"/>
              <a:t>Introducción</a:t>
            </a:r>
          </a:p>
          <a:p>
            <a:r>
              <a:rPr lang="es-MX" noProof="0" dirty="0"/>
              <a:t>Objetivos</a:t>
            </a:r>
          </a:p>
          <a:p>
            <a:r>
              <a:rPr lang="es-MX" dirty="0" err="1"/>
              <a:t>Microbolómetros</a:t>
            </a:r>
            <a:r>
              <a:rPr lang="es-MX" dirty="0"/>
              <a:t>: </a:t>
            </a:r>
            <a:r>
              <a:rPr lang="es-MX" noProof="0" dirty="0"/>
              <a:t>especificaciones</a:t>
            </a:r>
            <a:endParaRPr lang="es-MX" dirty="0"/>
          </a:p>
          <a:p>
            <a:r>
              <a:rPr lang="es-MX" noProof="0" dirty="0"/>
              <a:t>Máquinas de estado finito (FSM)</a:t>
            </a:r>
          </a:p>
          <a:p>
            <a:r>
              <a:rPr lang="es-MX" noProof="0" dirty="0" err="1"/>
              <a:t>DACs</a:t>
            </a:r>
            <a:r>
              <a:rPr lang="es-MX" noProof="0" dirty="0"/>
              <a:t> y </a:t>
            </a:r>
            <a:r>
              <a:rPr lang="es-MX" noProof="0" dirty="0" err="1"/>
              <a:t>ADCs</a:t>
            </a:r>
            <a:endParaRPr lang="es-MX" noProof="0" dirty="0"/>
          </a:p>
          <a:p>
            <a:r>
              <a:rPr lang="es-MX" noProof="0" dirty="0"/>
              <a:t>Diseño de firmware</a:t>
            </a:r>
          </a:p>
          <a:p>
            <a:r>
              <a:rPr lang="es-MX" noProof="0" dirty="0"/>
              <a:t>Resultados</a:t>
            </a:r>
          </a:p>
          <a:p>
            <a:r>
              <a:rPr lang="es-MX" dirty="0"/>
              <a:t>Conclusiones</a:t>
            </a:r>
            <a:endParaRPr lang="es-MX" noProof="0" dirty="0"/>
          </a:p>
        </p:txBody>
      </p:sp>
      <p:sp>
        <p:nvSpPr>
          <p:cNvPr id="3" name="Title 2">
            <a:extLst>
              <a:ext uri="{FF2B5EF4-FFF2-40B4-BE49-F238E27FC236}">
                <a16:creationId xmlns:a16="http://schemas.microsoft.com/office/drawing/2014/main" id="{37574C0B-6F6F-9715-E2E2-EB7390D23E67}"/>
              </a:ext>
            </a:extLst>
          </p:cNvPr>
          <p:cNvSpPr>
            <a:spLocks noGrp="1"/>
          </p:cNvSpPr>
          <p:nvPr>
            <p:ph type="title"/>
          </p:nvPr>
        </p:nvSpPr>
        <p:spPr/>
        <p:txBody>
          <a:bodyPr/>
          <a:lstStyle/>
          <a:p>
            <a:r>
              <a:rPr lang="es-MX" noProof="0" dirty="0"/>
              <a:t>Índice</a:t>
            </a:r>
          </a:p>
        </p:txBody>
      </p:sp>
      <p:sp>
        <p:nvSpPr>
          <p:cNvPr id="4" name="Date Placeholder 3">
            <a:extLst>
              <a:ext uri="{FF2B5EF4-FFF2-40B4-BE49-F238E27FC236}">
                <a16:creationId xmlns:a16="http://schemas.microsoft.com/office/drawing/2014/main" id="{C74C43E3-38A1-EE50-7C51-53C78416EA1A}"/>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C9C9F518-260B-89CA-F456-4202C5A82A5D}"/>
              </a:ext>
            </a:extLst>
          </p:cNvPr>
          <p:cNvSpPr>
            <a:spLocks noGrp="1"/>
          </p:cNvSpPr>
          <p:nvPr>
            <p:ph type="ftr" sz="quarter" idx="11"/>
          </p:nvPr>
        </p:nvSpPr>
        <p:spPr/>
        <p:txBody>
          <a:bodyPr/>
          <a:lstStyle/>
          <a:p>
            <a:r>
              <a:rPr lang="es-ES" dirty="0" err="1"/>
              <a:t>Julisa</a:t>
            </a:r>
            <a:r>
              <a:rPr lang="es-ES" dirty="0"/>
              <a:t> Verdejo Palacios | Defensa de tesis de maestría</a:t>
            </a:r>
            <a:endParaRPr lang="en-US" dirty="0"/>
          </a:p>
        </p:txBody>
      </p:sp>
      <p:sp>
        <p:nvSpPr>
          <p:cNvPr id="6" name="Slide Number Placeholder 5">
            <a:extLst>
              <a:ext uri="{FF2B5EF4-FFF2-40B4-BE49-F238E27FC236}">
                <a16:creationId xmlns:a16="http://schemas.microsoft.com/office/drawing/2014/main" id="{513EAD77-D27D-7148-AE4C-6B73C2ED6D6A}"/>
              </a:ext>
            </a:extLst>
          </p:cNvPr>
          <p:cNvSpPr>
            <a:spLocks noGrp="1"/>
          </p:cNvSpPr>
          <p:nvPr>
            <p:ph type="sldNum" sz="quarter" idx="12"/>
          </p:nvPr>
        </p:nvSpPr>
        <p:spPr/>
        <p:txBody>
          <a:bodyPr/>
          <a:lstStyle/>
          <a:p>
            <a:fld id="{36B5EA5A-BC32-A742-B11B-8E7414D5B535}" type="slidenum">
              <a:rPr lang="en-US" smtClean="0"/>
              <a:pPr/>
              <a:t>2</a:t>
            </a:fld>
            <a:endParaRPr lang="en-US" dirty="0"/>
          </a:p>
        </p:txBody>
      </p:sp>
    </p:spTree>
    <p:extLst>
      <p:ext uri="{BB962C8B-B14F-4D97-AF65-F5344CB8AC3E}">
        <p14:creationId xmlns:p14="http://schemas.microsoft.com/office/powerpoint/2010/main" val="170719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Este circuito se basa en la comparación de tensiones entre un </a:t>
            </a:r>
            <a:r>
              <a:rPr lang="es-ES" b="0" noProof="0" dirty="0" err="1"/>
              <a:t>microbolómetro</a:t>
            </a:r>
            <a:r>
              <a:rPr lang="es-ES" b="0" noProof="0" dirty="0"/>
              <a:t> y una tensión de referencia, esta diferencia es convertida a corriente por medio del amplificador de transconductancia.</a:t>
            </a:r>
          </a:p>
          <a:p>
            <a:pPr marL="0" indent="0" algn="just">
              <a:buNone/>
            </a:pPr>
            <a:r>
              <a:rPr lang="es-ES" b="0" dirty="0"/>
              <a:t>La corriente de referencia se encarga de restar parte de la corriente amplificada, el capacitor funciona como integrador.</a:t>
            </a:r>
          </a:p>
          <a:p>
            <a:pPr marL="0" indent="0" algn="just">
              <a:buNone/>
            </a:pPr>
            <a:endParaRPr lang="es-ES" b="0" noProof="0" dirty="0"/>
          </a:p>
          <a:p>
            <a:pPr marL="0" indent="0" algn="just">
              <a:buNone/>
            </a:pPr>
            <a:r>
              <a:rPr lang="es-ES" b="0" dirty="0"/>
              <a:t>La tensión de salida es:</a:t>
            </a:r>
          </a:p>
          <a:p>
            <a:pPr marL="0" indent="0" algn="just">
              <a:buNone/>
            </a:pPr>
            <a:endParaRPr lang="es-ES" b="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CCBDI (Constant Current Buffered Direct Injection)</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20</a:t>
            </a:fld>
            <a:endParaRPr lang="en-US" dirty="0"/>
          </a:p>
        </p:txBody>
      </p:sp>
      <p:pic>
        <p:nvPicPr>
          <p:cNvPr id="9" name="Picture 8" descr="A white star in the sky&#10;&#10;Description automatically generated">
            <a:extLst>
              <a:ext uri="{FF2B5EF4-FFF2-40B4-BE49-F238E27FC236}">
                <a16:creationId xmlns:a16="http://schemas.microsoft.com/office/drawing/2014/main" id="{430D934C-351E-7991-B889-EF5640801FE6}"/>
              </a:ext>
            </a:extLst>
          </p:cNvPr>
          <p:cNvPicPr>
            <a:picLocks noChangeAspect="1"/>
          </p:cNvPicPr>
          <p:nvPr/>
        </p:nvPicPr>
        <p:blipFill>
          <a:blip r:embed="rId3"/>
          <a:stretch>
            <a:fillRect/>
          </a:stretch>
        </p:blipFill>
        <p:spPr>
          <a:xfrm>
            <a:off x="6357892" y="1663553"/>
            <a:ext cx="5430908" cy="37261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BCC6FF-BC91-3CAD-90DB-56F66F00FFA6}"/>
                  </a:ext>
                </a:extLst>
              </p:cNvPr>
              <p:cNvSpPr txBox="1"/>
              <p:nvPr/>
            </p:nvSpPr>
            <p:spPr>
              <a:xfrm>
                <a:off x="1664505" y="5114625"/>
                <a:ext cx="3103542" cy="5764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d>
                            <m:dPr>
                              <m:ctrlPr>
                                <a:rPr lang="es-MX" b="0" i="1" smtClean="0">
                                  <a:solidFill>
                                    <a:schemeClr val="bg2">
                                      <a:lumMod val="10000"/>
                                    </a:schemeClr>
                                  </a:solidFill>
                                  <a:latin typeface="Cambria Math" panose="02040503050406030204" pitchFamily="18" charset="0"/>
                                </a:rPr>
                              </m:ctrlPr>
                            </m:dPr>
                            <m:e>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𝑅𝑒𝑓𝑔𝑚</m:t>
                                  </m:r>
                                </m:sub>
                              </m:sSub>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𝐼</m:t>
                              </m:r>
                            </m:e>
                            <m:sub>
                              <m:r>
                                <a:rPr lang="es-MX" b="0" i="1" smtClean="0">
                                  <a:solidFill>
                                    <a:schemeClr val="bg2">
                                      <a:lumMod val="10000"/>
                                    </a:schemeClr>
                                  </a:solidFill>
                                  <a:latin typeface="Cambria Math" panose="02040503050406030204" pitchFamily="18" charset="0"/>
                                </a:rPr>
                                <m:t>𝑠</m:t>
                              </m:r>
                            </m:sub>
                          </m:sSub>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6BCC6FF-BC91-3CAD-90DB-56F66F00FFA6}"/>
                  </a:ext>
                </a:extLst>
              </p:cNvPr>
              <p:cNvSpPr txBox="1">
                <a:spLocks noRot="1" noChangeAspect="1" noMove="1" noResize="1" noEditPoints="1" noAdjustHandles="1" noChangeArrowheads="1" noChangeShapeType="1" noTextEdit="1"/>
              </p:cNvSpPr>
              <p:nvPr/>
            </p:nvSpPr>
            <p:spPr>
              <a:xfrm>
                <a:off x="1664505" y="5114625"/>
                <a:ext cx="3103542" cy="57644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233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11376024" cy="4608512"/>
          </a:xfrm>
        </p:spPr>
        <p:txBody>
          <a:bodyPr/>
          <a:lstStyle/>
          <a:p>
            <a:pPr marL="0" indent="0" algn="just">
              <a:buNone/>
            </a:pPr>
            <a:r>
              <a:rPr lang="es-ES" b="0" dirty="0"/>
              <a:t>Los circuitos de lectura para </a:t>
            </a:r>
            <a:r>
              <a:rPr lang="es-ES" b="0" dirty="0" err="1"/>
              <a:t>microbolómetros</a:t>
            </a:r>
            <a:r>
              <a:rPr lang="es-ES" b="0" dirty="0"/>
              <a:t> buscan minimizar el ruido y reducir el calentamiento del detector, mejorando la precisión y sensibilidad. Sin embargo, existe un compromiso entre la reducción de ruido, el consumo de potencia y área del chip, lo que es clave en el diseño de estos sistemas.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Circuitos de lectura: Comparativa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21</a:t>
            </a:fld>
            <a:endParaRPr lang="en-US" dirty="0"/>
          </a:p>
        </p:txBody>
      </p:sp>
      <p:graphicFrame>
        <p:nvGraphicFramePr>
          <p:cNvPr id="8" name="Table 7">
            <a:extLst>
              <a:ext uri="{FF2B5EF4-FFF2-40B4-BE49-F238E27FC236}">
                <a16:creationId xmlns:a16="http://schemas.microsoft.com/office/drawing/2014/main" id="{6AEB74BB-C8BB-6A54-2ACE-47AEF9A64B0D}"/>
              </a:ext>
            </a:extLst>
          </p:cNvPr>
          <p:cNvGraphicFramePr>
            <a:graphicFrameLocks noGrp="1"/>
          </p:cNvGraphicFramePr>
          <p:nvPr>
            <p:extLst>
              <p:ext uri="{D42A27DB-BD31-4B8C-83A1-F6EECF244321}">
                <p14:modId xmlns:p14="http://schemas.microsoft.com/office/powerpoint/2010/main" val="2441839479"/>
              </p:ext>
            </p:extLst>
          </p:nvPr>
        </p:nvGraphicFramePr>
        <p:xfrm>
          <a:off x="600697" y="3066745"/>
          <a:ext cx="10990605" cy="3134360"/>
        </p:xfrm>
        <a:graphic>
          <a:graphicData uri="http://schemas.openxmlformats.org/drawingml/2006/table">
            <a:tbl>
              <a:tblPr firstRow="1" bandRow="1">
                <a:tableStyleId>{8EC20E35-A176-4012-BC5E-935CFFF8708E}</a:tableStyleId>
              </a:tblPr>
              <a:tblGrid>
                <a:gridCol w="2198121">
                  <a:extLst>
                    <a:ext uri="{9D8B030D-6E8A-4147-A177-3AD203B41FA5}">
                      <a16:colId xmlns:a16="http://schemas.microsoft.com/office/drawing/2014/main" val="987100806"/>
                    </a:ext>
                  </a:extLst>
                </a:gridCol>
                <a:gridCol w="2198121">
                  <a:extLst>
                    <a:ext uri="{9D8B030D-6E8A-4147-A177-3AD203B41FA5}">
                      <a16:colId xmlns:a16="http://schemas.microsoft.com/office/drawing/2014/main" val="1191284557"/>
                    </a:ext>
                  </a:extLst>
                </a:gridCol>
                <a:gridCol w="2198121">
                  <a:extLst>
                    <a:ext uri="{9D8B030D-6E8A-4147-A177-3AD203B41FA5}">
                      <a16:colId xmlns:a16="http://schemas.microsoft.com/office/drawing/2014/main" val="3569422054"/>
                    </a:ext>
                  </a:extLst>
                </a:gridCol>
                <a:gridCol w="2198121">
                  <a:extLst>
                    <a:ext uri="{9D8B030D-6E8A-4147-A177-3AD203B41FA5}">
                      <a16:colId xmlns:a16="http://schemas.microsoft.com/office/drawing/2014/main" val="1641164160"/>
                    </a:ext>
                  </a:extLst>
                </a:gridCol>
                <a:gridCol w="2198121">
                  <a:extLst>
                    <a:ext uri="{9D8B030D-6E8A-4147-A177-3AD203B41FA5}">
                      <a16:colId xmlns:a16="http://schemas.microsoft.com/office/drawing/2014/main" val="413951580"/>
                    </a:ext>
                  </a:extLst>
                </a:gridCol>
              </a:tblGrid>
              <a:tr h="370840">
                <a:tc>
                  <a:txBody>
                    <a:bodyPr/>
                    <a:lstStyle/>
                    <a:p>
                      <a:r>
                        <a:rPr lang="es-MX" dirty="0"/>
                        <a:t>Topología</a:t>
                      </a:r>
                      <a:endParaRPr lang="en-US" dirty="0"/>
                    </a:p>
                  </a:txBody>
                  <a:tcPr/>
                </a:tc>
                <a:tc>
                  <a:txBody>
                    <a:bodyPr/>
                    <a:lstStyle/>
                    <a:p>
                      <a:r>
                        <a:rPr lang="es-MX" dirty="0"/>
                        <a:t>Reducción de ruido</a:t>
                      </a:r>
                      <a:endParaRPr lang="en-US" dirty="0"/>
                    </a:p>
                  </a:txBody>
                  <a:tcPr/>
                </a:tc>
                <a:tc>
                  <a:txBody>
                    <a:bodyPr/>
                    <a:lstStyle/>
                    <a:p>
                      <a:r>
                        <a:rPr lang="es-MX" dirty="0"/>
                        <a:t>Reducción de calentamiento</a:t>
                      </a:r>
                      <a:endParaRPr lang="en-US" dirty="0"/>
                    </a:p>
                  </a:txBody>
                  <a:tcPr/>
                </a:tc>
                <a:tc>
                  <a:txBody>
                    <a:bodyPr/>
                    <a:lstStyle/>
                    <a:p>
                      <a:r>
                        <a:rPr lang="es-MX" dirty="0"/>
                        <a:t>Consumo de potencia</a:t>
                      </a:r>
                      <a:endParaRPr lang="en-US" dirty="0"/>
                    </a:p>
                  </a:txBody>
                  <a:tcPr/>
                </a:tc>
                <a:tc>
                  <a:txBody>
                    <a:bodyPr/>
                    <a:lstStyle/>
                    <a:p>
                      <a:r>
                        <a:rPr lang="es-MX" dirty="0"/>
                        <a:t>Área ocupada</a:t>
                      </a:r>
                      <a:endParaRPr lang="en-US" dirty="0"/>
                    </a:p>
                  </a:txBody>
                  <a:tcPr/>
                </a:tc>
                <a:extLst>
                  <a:ext uri="{0D108BD9-81ED-4DB2-BD59-A6C34878D82A}">
                    <a16:rowId xmlns:a16="http://schemas.microsoft.com/office/drawing/2014/main" val="4277732263"/>
                  </a:ext>
                </a:extLst>
              </a:tr>
              <a:tr h="370840">
                <a:tc>
                  <a:txBody>
                    <a:bodyPr/>
                    <a:lstStyle/>
                    <a:p>
                      <a:r>
                        <a:rPr lang="en-US" dirty="0"/>
                        <a:t>Divisor </a:t>
                      </a:r>
                      <a:r>
                        <a:rPr lang="en-US" dirty="0" err="1"/>
                        <a:t>resistivo</a:t>
                      </a:r>
                      <a:endParaRPr lang="en-US" dirty="0"/>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419858549"/>
                  </a:ext>
                </a:extLst>
              </a:tr>
              <a:tr h="370840">
                <a:tc>
                  <a:txBody>
                    <a:bodyPr/>
                    <a:lstStyle/>
                    <a:p>
                      <a:r>
                        <a:rPr lang="en-US" dirty="0"/>
                        <a:t>Puente de Wheatstone</a:t>
                      </a:r>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087495627"/>
                  </a:ext>
                </a:extLst>
              </a:tr>
              <a:tr h="370840">
                <a:tc>
                  <a:txBody>
                    <a:bodyPr/>
                    <a:lstStyle/>
                    <a:p>
                      <a:r>
                        <a:rPr lang="en-US" dirty="0"/>
                        <a:t>BCDI</a:t>
                      </a:r>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778348859"/>
                  </a:ext>
                </a:extLst>
              </a:tr>
              <a:tr h="370840">
                <a:tc>
                  <a:txBody>
                    <a:bodyPr/>
                    <a:lstStyle/>
                    <a:p>
                      <a:r>
                        <a:rPr lang="en-US" dirty="0"/>
                        <a:t>CTIA</a:t>
                      </a:r>
                    </a:p>
                  </a:txBody>
                  <a:tcPr/>
                </a:tc>
                <a:tc>
                  <a:txBody>
                    <a:bodyPr/>
                    <a:lstStyle/>
                    <a:p>
                      <a:pPr marL="0" indent="0" algn="ctr">
                        <a:buFontTx/>
                        <a:buNone/>
                      </a:pP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2850995765"/>
                  </a:ext>
                </a:extLst>
              </a:tr>
              <a:tr h="370840">
                <a:tc>
                  <a:txBody>
                    <a:bodyPr/>
                    <a:lstStyle/>
                    <a:p>
                      <a:r>
                        <a:rPr lang="en-US" dirty="0"/>
                        <a:t>WBDA</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897958845"/>
                  </a:ext>
                </a:extLst>
              </a:tr>
              <a:tr h="370840">
                <a:tc>
                  <a:txBody>
                    <a:bodyPr/>
                    <a:lstStyle/>
                    <a:p>
                      <a:r>
                        <a:rPr lang="en-US" dirty="0"/>
                        <a:t>CCBDI</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228223744"/>
                  </a:ext>
                </a:extLst>
              </a:tr>
            </a:tbl>
          </a:graphicData>
        </a:graphic>
      </p:graphicFrame>
    </p:spTree>
    <p:extLst>
      <p:ext uri="{BB962C8B-B14F-4D97-AF65-F5344CB8AC3E}">
        <p14:creationId xmlns:p14="http://schemas.microsoft.com/office/powerpoint/2010/main" val="62479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normAutofit/>
          </a:bodyPr>
          <a:lstStyle/>
          <a:p>
            <a:pPr marL="0" indent="0" algn="just">
              <a:buNone/>
            </a:pPr>
            <a:r>
              <a:rPr lang="es-ES" b="0" noProof="0" dirty="0"/>
              <a:t>1. Polarización de cada </a:t>
            </a:r>
            <a:r>
              <a:rPr lang="es-ES" b="0" noProof="0" dirty="0" err="1"/>
              <a:t>microbolómetro</a:t>
            </a:r>
            <a:r>
              <a:rPr lang="es-ES" b="0" noProof="0" dirty="0"/>
              <a:t> empleando un convertidor D/A.</a:t>
            </a:r>
          </a:p>
          <a:p>
            <a:pPr marL="0" indent="0" algn="just">
              <a:buNone/>
            </a:pPr>
            <a:r>
              <a:rPr lang="es-ES" b="0" noProof="0" dirty="0"/>
              <a:t>2. Direccionamiento y acceso a cada </a:t>
            </a:r>
            <a:r>
              <a:rPr lang="es-ES" b="0" noProof="0" dirty="0" err="1"/>
              <a:t>microbolómetro</a:t>
            </a:r>
            <a:r>
              <a:rPr lang="es-ES" b="0" noProof="0" dirty="0"/>
              <a:t> para acondicionar la señal mediante un circuito de lectura.</a:t>
            </a:r>
          </a:p>
          <a:p>
            <a:pPr marL="0" indent="0" algn="just">
              <a:buNone/>
            </a:pPr>
            <a:r>
              <a:rPr lang="es-ES" b="0" noProof="0" dirty="0"/>
              <a:t>3. Lectura de la señal proveniente del circuito de lectura por medio de un convertidor A/D.</a:t>
            </a:r>
          </a:p>
          <a:p>
            <a:pPr marL="0" indent="0" algn="just">
              <a:buNone/>
            </a:pPr>
            <a:r>
              <a:rPr lang="es-ES" b="0" noProof="0" dirty="0"/>
              <a:t>4. Recepción y captura de datos mediante software.</a:t>
            </a:r>
          </a:p>
          <a:p>
            <a:pPr marL="0" indent="0" algn="just">
              <a:buNone/>
            </a:pPr>
            <a:r>
              <a:rPr lang="es-ES" b="0" noProof="0" dirty="0"/>
              <a:t>5. Interpretación y procesamiento de datos para la generación de una imagen.</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Generación de imágenes infrarrojas con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22</a:t>
            </a:fld>
            <a:endParaRPr lang="en-US"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B15C2EA-BAEC-C30B-3D25-534A989FC0EC}"/>
              </a:ext>
            </a:extLst>
          </p:cNvPr>
          <p:cNvPicPr>
            <a:picLocks noChangeAspect="1"/>
          </p:cNvPicPr>
          <p:nvPr/>
        </p:nvPicPr>
        <p:blipFill>
          <a:blip r:embed="rId3"/>
          <a:stretch>
            <a:fillRect/>
          </a:stretch>
        </p:blipFill>
        <p:spPr>
          <a:xfrm>
            <a:off x="6493773" y="1931670"/>
            <a:ext cx="5395378" cy="2994660"/>
          </a:xfrm>
          <a:prstGeom prst="rect">
            <a:avLst/>
          </a:prstGeom>
        </p:spPr>
      </p:pic>
    </p:spTree>
    <p:extLst>
      <p:ext uri="{BB962C8B-B14F-4D97-AF65-F5344CB8AC3E}">
        <p14:creationId xmlns:p14="http://schemas.microsoft.com/office/powerpoint/2010/main" val="42159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Máquinas de estado finito (FSM)</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23</a:t>
            </a:fld>
            <a:endParaRPr lang="en-US" dirty="0"/>
          </a:p>
        </p:txBody>
      </p:sp>
    </p:spTree>
    <p:extLst>
      <p:ext uri="{BB962C8B-B14F-4D97-AF65-F5344CB8AC3E}">
        <p14:creationId xmlns:p14="http://schemas.microsoft.com/office/powerpoint/2010/main" val="139763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9" y="373593"/>
            <a:ext cx="11376024" cy="1065742"/>
          </a:xfrm>
        </p:spPr>
        <p:txBody>
          <a:bodyPr anchor="t">
            <a:normAutofit/>
          </a:bodyPr>
          <a:lstStyle/>
          <a:p>
            <a:r>
              <a:rPr lang="es-MX" noProof="0" dirty="0"/>
              <a:t>Definición de FSM </a:t>
            </a:r>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8658"/>
            <a:ext cx="5616576" cy="4608512"/>
          </a:xfrm>
        </p:spPr>
        <p:txBody>
          <a:bodyPr>
            <a:normAutofit/>
          </a:bodyPr>
          <a:lstStyle/>
          <a:p>
            <a:pPr algn="just"/>
            <a:r>
              <a:rPr lang="es-MX" noProof="0" dirty="0"/>
              <a:t>Una máquina de estados finitos (FSM, por sus siglas en inglés) se utiliza para modelar un sistema que transita entre un número finito de estados internos, con transiciones que dependen del estado actual y de una entrada externa. </a:t>
            </a:r>
          </a:p>
          <a:p>
            <a:pPr algn="just"/>
            <a:r>
              <a:rPr lang="es-MX" b="0" noProof="0" dirty="0"/>
              <a:t>A diferencia de un circuito secuencial convencional, las transiciones de estado de una FSM no siguen un patrón simple y repetitivo. La lógica de estado siguiente en una FSM generalmente se construye desde cero. </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24</a:t>
            </a:fld>
            <a:endParaRPr lang="en-US"/>
          </a:p>
        </p:txBody>
      </p:sp>
      <p:pic>
        <p:nvPicPr>
          <p:cNvPr id="9" name="Imagen 8" descr="Forma&#10;&#10;Descripción generada automáticamente con confianza media">
            <a:extLst>
              <a:ext uri="{FF2B5EF4-FFF2-40B4-BE49-F238E27FC236}">
                <a16:creationId xmlns:a16="http://schemas.microsoft.com/office/drawing/2014/main" id="{9B466D25-6A61-D675-738A-BE1A9B3E19A7}"/>
              </a:ext>
            </a:extLst>
          </p:cNvPr>
          <p:cNvPicPr>
            <a:picLocks noChangeAspect="1"/>
          </p:cNvPicPr>
          <p:nvPr/>
        </p:nvPicPr>
        <p:blipFill>
          <a:blip r:embed="rId2"/>
          <a:stretch>
            <a:fillRect/>
          </a:stretch>
        </p:blipFill>
        <p:spPr>
          <a:xfrm>
            <a:off x="7270145" y="1592263"/>
            <a:ext cx="4178028" cy="4056338"/>
          </a:xfrm>
          <a:prstGeom prst="rect">
            <a:avLst/>
          </a:prstGeom>
        </p:spPr>
      </p:pic>
    </p:spTree>
    <p:extLst>
      <p:ext uri="{BB962C8B-B14F-4D97-AF65-F5344CB8AC3E}">
        <p14:creationId xmlns:p14="http://schemas.microsoft.com/office/powerpoint/2010/main" val="398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2" cy="4608512"/>
          </a:xfrm>
        </p:spPr>
        <p:txBody>
          <a:bodyPr/>
          <a:lstStyle/>
          <a:p>
            <a:pPr algn="just"/>
            <a:r>
              <a:rPr lang="es-MX" noProof="0" dirty="0"/>
              <a:t>Una FSM consta de un registro de estado, lógica de próximo estado y lógica de salida.</a:t>
            </a:r>
          </a:p>
          <a:p>
            <a:pPr lvl="1" algn="just"/>
            <a:r>
              <a:rPr lang="es-MX" noProof="0" dirty="0"/>
              <a:t>Se denomina máquina Moore si la salida depende únicamente del estado actual.</a:t>
            </a:r>
          </a:p>
          <a:p>
            <a:pPr lvl="1" algn="just"/>
            <a:r>
              <a:rPr lang="es-MX" dirty="0"/>
              <a:t>Se denomina </a:t>
            </a:r>
            <a:r>
              <a:rPr lang="es-MX" noProof="0" dirty="0"/>
              <a:t>máquina </a:t>
            </a:r>
            <a:r>
              <a:rPr lang="es-MX" noProof="0" dirty="0" err="1"/>
              <a:t>Mealy</a:t>
            </a:r>
            <a:r>
              <a:rPr lang="es-MX" noProof="0" dirty="0"/>
              <a:t> si la salida depende tanto del estado como de la entrada externa.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Estructura y tipos de FSM</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25</a:t>
            </a:fld>
            <a:endParaRPr lang="en-US" dirty="0"/>
          </a:p>
        </p:txBody>
      </p:sp>
      <p:pic>
        <p:nvPicPr>
          <p:cNvPr id="16" name="Picture 15" descr="A diagram of a computer program&#10;&#10;Description automatically generated with medium confidence">
            <a:extLst>
              <a:ext uri="{FF2B5EF4-FFF2-40B4-BE49-F238E27FC236}">
                <a16:creationId xmlns:a16="http://schemas.microsoft.com/office/drawing/2014/main" id="{9E58B64E-6F50-FA87-505C-3996E7FA2B7C}"/>
              </a:ext>
            </a:extLst>
          </p:cNvPr>
          <p:cNvPicPr>
            <a:picLocks noChangeAspect="1"/>
          </p:cNvPicPr>
          <p:nvPr/>
        </p:nvPicPr>
        <p:blipFill>
          <a:blip r:embed="rId2"/>
          <a:stretch>
            <a:fillRect/>
          </a:stretch>
        </p:blipFill>
        <p:spPr>
          <a:xfrm>
            <a:off x="2684166" y="2628900"/>
            <a:ext cx="6823668" cy="3851552"/>
          </a:xfrm>
          <a:prstGeom prst="rect">
            <a:avLst/>
          </a:prstGeom>
        </p:spPr>
      </p:pic>
    </p:spTree>
    <p:extLst>
      <p:ext uri="{BB962C8B-B14F-4D97-AF65-F5344CB8AC3E}">
        <p14:creationId xmlns:p14="http://schemas.microsoft.com/office/powerpoint/2010/main" val="400834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pPr algn="just"/>
            <a:r>
              <a:rPr lang="es-MX" b="0" noProof="0" dirty="0"/>
              <a:t>Una FSM generalmente se describe mediante un </a:t>
            </a:r>
            <a:r>
              <a:rPr lang="es-MX" noProof="0" dirty="0"/>
              <a:t>diagrama de estados abstracto </a:t>
            </a:r>
            <a:r>
              <a:rPr lang="es-MX" b="0" noProof="0" dirty="0"/>
              <a:t>o</a:t>
            </a:r>
            <a:r>
              <a:rPr lang="es-MX" noProof="0" dirty="0"/>
              <a:t> un diagrama ASM (diagrama de máquina de estados algorítmica), </a:t>
            </a:r>
            <a:r>
              <a:rPr lang="es-MX" b="0" noProof="0" dirty="0"/>
              <a:t>ambos capturando la entrada, salida, estados y transiciones de la FSM en una representación gráfica. </a:t>
            </a:r>
          </a:p>
          <a:p>
            <a:pPr algn="just"/>
            <a:r>
              <a:rPr lang="es-MX" noProof="0" dirty="0"/>
              <a:t>Ambas representaciones contienen la misma información. </a:t>
            </a:r>
            <a:endParaRPr lang="es-MX" sz="1800" noProof="0" dirty="0"/>
          </a:p>
          <a:p>
            <a:pPr algn="just"/>
            <a:r>
              <a:rPr lang="es-MX" sz="2100" b="0" noProof="0" dirty="0"/>
              <a:t>El diagrama de estados es más compacto y adecuado para aplicaciones simples</a:t>
            </a:r>
          </a:p>
          <a:p>
            <a:pPr algn="just"/>
            <a:r>
              <a:rPr lang="es-MX" sz="2100" b="0" dirty="0"/>
              <a:t>E</a:t>
            </a:r>
            <a:r>
              <a:rPr lang="es-MX" sz="2100" b="0" noProof="0" dirty="0"/>
              <a:t>l diagrama ASM, que se asemeja a un diagrama de flujo, es más descriptivo y útil para aplicaciones con condiciones de transición y acciones complejas.</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Representación</a:t>
            </a:r>
            <a:r>
              <a:rPr lang="es-MX" dirty="0"/>
              <a:t> de FSM</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26</a:t>
            </a:fld>
            <a:endParaRPr lang="en-US" dirty="0"/>
          </a:p>
        </p:txBody>
      </p:sp>
    </p:spTree>
    <p:extLst>
      <p:ext uri="{BB962C8B-B14F-4D97-AF65-F5344CB8AC3E}">
        <p14:creationId xmlns:p14="http://schemas.microsoft.com/office/powerpoint/2010/main" val="179296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lstStyle/>
          <a:p>
            <a:pPr marL="0" indent="0">
              <a:buNone/>
            </a:pPr>
            <a:r>
              <a:rPr lang="es-MX" b="0" dirty="0"/>
              <a:t>Un diagrama de estados se compone de </a:t>
            </a:r>
            <a:r>
              <a:rPr lang="es-MX" dirty="0"/>
              <a:t>nodos, que representan estados </a:t>
            </a:r>
            <a:r>
              <a:rPr lang="es-MX" b="0" dirty="0"/>
              <a:t>y se dibujan como círculos, y </a:t>
            </a:r>
            <a:r>
              <a:rPr lang="es-MX" dirty="0"/>
              <a:t>arcos de transición</a:t>
            </a:r>
            <a:r>
              <a:rPr lang="es-MX" b="0" dirty="0"/>
              <a:t>, cada arco está asociado con una </a:t>
            </a:r>
            <a:r>
              <a:rPr lang="es-MX" dirty="0"/>
              <a:t>expresión lógica</a:t>
            </a:r>
            <a:r>
              <a:rPr lang="es-MX" b="0" dirty="0"/>
              <a:t> expresada en términos de </a:t>
            </a:r>
            <a:r>
              <a:rPr lang="es-MX" dirty="0"/>
              <a:t>señales de entrada.</a:t>
            </a:r>
          </a:p>
          <a:p>
            <a:pPr marL="0" indent="0">
              <a:buNone/>
            </a:pPr>
            <a:endParaRPr lang="es-MX" dirty="0"/>
          </a:p>
          <a:p>
            <a:r>
              <a:rPr lang="es-MX" dirty="0"/>
              <a:t>FSM Moore: </a:t>
            </a:r>
            <a:r>
              <a:rPr lang="es-MX" b="0" dirty="0"/>
              <a:t>las salidas se ubican dentro del círculo</a:t>
            </a:r>
          </a:p>
          <a:p>
            <a:r>
              <a:rPr lang="es-MX" dirty="0"/>
              <a:t>FSM </a:t>
            </a:r>
            <a:r>
              <a:rPr lang="es-MX" dirty="0" err="1"/>
              <a:t>Mealy</a:t>
            </a:r>
            <a:r>
              <a:rPr lang="es-MX" dirty="0"/>
              <a:t>: </a:t>
            </a:r>
            <a:r>
              <a:rPr lang="es-MX" b="0" dirty="0"/>
              <a:t>las salidas se asocian con las condiciones de los arcos de transición.</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de estados</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27</a:t>
            </a:fld>
            <a:endParaRPr lang="en-US" dirty="0"/>
          </a:p>
        </p:txBody>
      </p:sp>
      <p:pic>
        <p:nvPicPr>
          <p:cNvPr id="8" name="Gráfico 7">
            <a:extLst>
              <a:ext uri="{FF2B5EF4-FFF2-40B4-BE49-F238E27FC236}">
                <a16:creationId xmlns:a16="http://schemas.microsoft.com/office/drawing/2014/main" id="{0CA9148A-6D27-926E-0129-1759575E6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6959" y="1439335"/>
            <a:ext cx="4823833" cy="4319299"/>
          </a:xfrm>
          <a:prstGeom prst="rect">
            <a:avLst/>
          </a:prstGeom>
        </p:spPr>
      </p:pic>
    </p:spTree>
    <p:extLst>
      <p:ext uri="{BB962C8B-B14F-4D97-AF65-F5344CB8AC3E}">
        <p14:creationId xmlns:p14="http://schemas.microsoft.com/office/powerpoint/2010/main" val="302666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normAutofit/>
          </a:bodyPr>
          <a:lstStyle/>
          <a:p>
            <a:pPr marL="0" indent="0" algn="just">
              <a:buNone/>
            </a:pPr>
            <a:r>
              <a:rPr lang="es-MX" b="0" dirty="0"/>
              <a:t>Un diagrama ASM está compuesto por una red de bloques.</a:t>
            </a:r>
          </a:p>
          <a:p>
            <a:pPr algn="just"/>
            <a:r>
              <a:rPr lang="es-MX" dirty="0"/>
              <a:t>Caja de estado: </a:t>
            </a:r>
            <a:r>
              <a:rPr lang="es-MX" b="0" dirty="0"/>
              <a:t>representa un estado en una FSM.</a:t>
            </a:r>
          </a:p>
          <a:p>
            <a:pPr algn="just"/>
            <a:r>
              <a:rPr lang="es-MX" dirty="0"/>
              <a:t>Cajas de decisión: </a:t>
            </a:r>
            <a:r>
              <a:rPr lang="es-MX" b="0" dirty="0"/>
              <a:t>evalúa la condición de entrada y determina cuál camino de salida seguir.</a:t>
            </a:r>
          </a:p>
          <a:p>
            <a:pPr algn="just"/>
            <a:r>
              <a:rPr lang="es-MX" dirty="0"/>
              <a:t>Cajas de salida condicional: </a:t>
            </a:r>
            <a:r>
              <a:rPr lang="es-MX" b="0" dirty="0"/>
              <a:t>muestra los valores de salida </a:t>
            </a:r>
            <a:r>
              <a:rPr lang="es-MX" b="0" dirty="0" err="1"/>
              <a:t>Mealy</a:t>
            </a:r>
            <a:r>
              <a:rPr lang="es-MX" b="0" dirty="0"/>
              <a:t> que están activos. </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ASM</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28</a:t>
            </a:fld>
            <a:endParaRPr lang="en-US" dirty="0"/>
          </a:p>
        </p:txBody>
      </p:sp>
      <p:pic>
        <p:nvPicPr>
          <p:cNvPr id="8" name="Gráfico 7">
            <a:extLst>
              <a:ext uri="{FF2B5EF4-FFF2-40B4-BE49-F238E27FC236}">
                <a16:creationId xmlns:a16="http://schemas.microsoft.com/office/drawing/2014/main" id="{20F0074C-5F4F-DA3B-20D6-89A8E7C8B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611" y="1057275"/>
            <a:ext cx="5486400" cy="5143500"/>
          </a:xfrm>
          <a:prstGeom prst="rect">
            <a:avLst/>
          </a:prstGeom>
        </p:spPr>
      </p:pic>
    </p:spTree>
    <p:extLst>
      <p:ext uri="{BB962C8B-B14F-4D97-AF65-F5344CB8AC3E}">
        <p14:creationId xmlns:p14="http://schemas.microsoft.com/office/powerpoint/2010/main" val="331414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7" y="1124743"/>
            <a:ext cx="11376024" cy="5076031"/>
          </a:xfrm>
        </p:spPr>
        <p:txBody>
          <a:bodyPr>
            <a:normAutofit/>
          </a:bodyPr>
          <a:lstStyle/>
          <a:p>
            <a:pPr marL="0" indent="0" algn="just">
              <a:buNone/>
            </a:pPr>
            <a:r>
              <a:rPr lang="es-MX" b="0" noProof="0" dirty="0"/>
              <a:t>Con frecuencia, un sistema necesita comunicarse con otro que no reside en el mismo dispositivo. Para reducir el número de pines de I/O y el cableado externo, </a:t>
            </a:r>
            <a:r>
              <a:rPr lang="es-MX" noProof="0" dirty="0"/>
              <a:t>los dos sistemas pueden transferir datos a través de una única línea serial, bit a bit</a:t>
            </a:r>
            <a:r>
              <a:rPr lang="es-MX" b="0" noProof="0" dirty="0"/>
              <a:t>. </a:t>
            </a:r>
          </a:p>
          <a:p>
            <a:pPr algn="just"/>
            <a:r>
              <a:rPr lang="es-MX" noProof="0" dirty="0"/>
              <a:t>El sistema transmisor: </a:t>
            </a:r>
            <a:r>
              <a:rPr lang="es-MX" b="0" noProof="0" dirty="0"/>
              <a:t>realiza la conversión de paralelo a serie y envía los datos a través de una única línea.</a:t>
            </a:r>
          </a:p>
          <a:p>
            <a:pPr algn="just"/>
            <a:r>
              <a:rPr lang="es-MX" b="0" noProof="0" dirty="0"/>
              <a:t> </a:t>
            </a:r>
            <a:r>
              <a:rPr lang="es-MX" noProof="0" dirty="0"/>
              <a:t>El sistema receptor: </a:t>
            </a:r>
            <a:r>
              <a:rPr lang="es-MX" b="0" noProof="0" dirty="0"/>
              <a:t>realiza la conversión serie a paralelo y restaura los datos paralelos originales. </a:t>
            </a:r>
          </a:p>
          <a:p>
            <a:pPr marL="0" indent="0" algn="just">
              <a:buNone/>
            </a:pPr>
            <a:endParaRPr lang="es-MX" b="0" noProof="0" dirty="0"/>
          </a:p>
          <a:p>
            <a:pPr marL="0" indent="0" algn="just">
              <a:buNone/>
            </a:pPr>
            <a:r>
              <a:rPr lang="es-MX" b="0" noProof="0" dirty="0"/>
              <a:t>La comunicación serial puede utilizarse tanto para transferir datos a alta velocidad como a baja velocidad. </a:t>
            </a:r>
          </a:p>
          <a:p>
            <a:pPr marL="0" indent="0" algn="just">
              <a:buNone/>
            </a:pPr>
            <a:endParaRPr lang="es-MX" b="0" noProof="0" dirty="0"/>
          </a:p>
          <a:p>
            <a:pPr marL="0" indent="0" algn="just">
              <a:buNone/>
            </a:pPr>
            <a:r>
              <a:rPr lang="es-MX" b="0" dirty="0"/>
              <a:t>En u</a:t>
            </a:r>
            <a:r>
              <a:rPr lang="es-MX" b="0" noProof="0" dirty="0" err="1"/>
              <a:t>na</a:t>
            </a:r>
            <a:r>
              <a:rPr lang="es-MX" b="0" noProof="0" dirty="0"/>
              <a:t> interfaz de </a:t>
            </a:r>
            <a:r>
              <a:rPr lang="es-MX" noProof="0" dirty="0"/>
              <a:t>baja velocidad</a:t>
            </a:r>
            <a:r>
              <a:rPr lang="es-MX" b="0" noProof="0" dirty="0"/>
              <a:t>, la </a:t>
            </a:r>
            <a:r>
              <a:rPr lang="es-MX" noProof="0" dirty="0"/>
              <a:t>velocidad de transmisión</a:t>
            </a:r>
            <a:r>
              <a:rPr lang="es-MX" b="0" noProof="0" dirty="0"/>
              <a:t> de datos oscila entre varios </a:t>
            </a:r>
            <a:r>
              <a:rPr lang="es-MX" noProof="0" dirty="0"/>
              <a:t>miles y varios cientos de miles de bits por segundo</a:t>
            </a:r>
            <a:r>
              <a:rPr lang="es-MX" b="0" noProof="0" dirty="0"/>
              <a:t>. Es adecuada para tareas de adquisición y control de datos. </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Comunicación serial</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29</a:t>
            </a:fld>
            <a:endParaRPr lang="en-US" dirty="0"/>
          </a:p>
        </p:txBody>
      </p:sp>
    </p:spTree>
    <p:extLst>
      <p:ext uri="{BB962C8B-B14F-4D97-AF65-F5344CB8AC3E}">
        <p14:creationId xmlns:p14="http://schemas.microsoft.com/office/powerpoint/2010/main" val="410584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Introducción</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a:t>
            </a:fld>
            <a:endParaRPr lang="en-US" dirty="0"/>
          </a:p>
        </p:txBody>
      </p:sp>
    </p:spTree>
    <p:extLst>
      <p:ext uri="{BB962C8B-B14F-4D97-AF65-F5344CB8AC3E}">
        <p14:creationId xmlns:p14="http://schemas.microsoft.com/office/powerpoint/2010/main" val="31337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30</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dirty="0"/>
              <a:t>UART (Universal </a:t>
            </a:r>
            <a:r>
              <a:rPr lang="es-MX" dirty="0" err="1"/>
              <a:t>Asynchronous</a:t>
            </a:r>
            <a:r>
              <a:rPr lang="es-MX" dirty="0"/>
              <a:t> Receiver and </a:t>
            </a:r>
            <a:r>
              <a:rPr lang="es-MX" dirty="0" err="1"/>
              <a:t>Transmitter</a:t>
            </a:r>
            <a:r>
              <a:rPr lang="es-MX" dirty="0"/>
              <a:t>) o receptor y transmisor asíncrono.</a:t>
            </a:r>
          </a:p>
          <a:p>
            <a:pPr marL="0" indent="0">
              <a:buNone/>
            </a:pPr>
            <a:r>
              <a:rPr lang="es-MX" b="0" dirty="0"/>
              <a:t>Este controlador incluye un transmisor y un receptor. </a:t>
            </a:r>
          </a:p>
          <a:p>
            <a:r>
              <a:rPr lang="es-MX" dirty="0"/>
              <a:t>Transmisor</a:t>
            </a:r>
            <a:r>
              <a:rPr lang="es-MX" b="0" dirty="0"/>
              <a:t>: es un registro de corrimiento que carga datos en paralelo y luego los desplaza bit a bit a una velocidad específica. </a:t>
            </a:r>
          </a:p>
          <a:p>
            <a:r>
              <a:rPr lang="es-MX" dirty="0"/>
              <a:t>Receptor</a:t>
            </a:r>
            <a:r>
              <a:rPr lang="es-MX" b="0" dirty="0"/>
              <a:t>: desplaza los datos bit a bit y los vuelve a unir. </a:t>
            </a:r>
          </a:p>
          <a:p>
            <a:endParaRPr lang="es-MX" b="0" dirty="0"/>
          </a:p>
          <a:p>
            <a:pPr marL="0" indent="0">
              <a:buNone/>
            </a:pPr>
            <a:r>
              <a:rPr lang="es-MX" b="0" dirty="0"/>
              <a:t>La línea serial es 1 cuando está inactiva. La transmisión comienza con un bit de inicio, que es 0, seguido de bits de datos y un bit de paridad opcional, y termina con un bit de parada.</a:t>
            </a:r>
          </a:p>
        </p:txBody>
      </p:sp>
      <p:pic>
        <p:nvPicPr>
          <p:cNvPr id="11" name="Marcador de contenido 7">
            <a:extLst>
              <a:ext uri="{FF2B5EF4-FFF2-40B4-BE49-F238E27FC236}">
                <a16:creationId xmlns:a16="http://schemas.microsoft.com/office/drawing/2014/main" id="{AD746106-52A1-E1E5-AB2D-6FBC2C0D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6160" y="4910259"/>
            <a:ext cx="7559678" cy="1331188"/>
          </a:xfrm>
          <a:prstGeom prst="rect">
            <a:avLst/>
          </a:prstGeom>
        </p:spPr>
      </p:pic>
    </p:spTree>
    <p:extLst>
      <p:ext uri="{BB962C8B-B14F-4D97-AF65-F5344CB8AC3E}">
        <p14:creationId xmlns:p14="http://schemas.microsoft.com/office/powerpoint/2010/main" val="321589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Parámetros de 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31</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b="0" dirty="0"/>
              <a:t>Antes de iniciar la transmisión, el transmisor y el receptor deben acordar de antemano una serie de parámetros:</a:t>
            </a:r>
          </a:p>
          <a:p>
            <a:r>
              <a:rPr lang="es-MX" b="0" dirty="0"/>
              <a:t>Velocidad en baudios (bits por segundo) </a:t>
            </a:r>
          </a:p>
          <a:p>
            <a:r>
              <a:rPr lang="es-MX" b="0" dirty="0"/>
              <a:t>El número de bits de datos (6, 7 u 8).</a:t>
            </a:r>
          </a:p>
          <a:p>
            <a:r>
              <a:rPr lang="es-MX" b="0" dirty="0"/>
              <a:t>El uso del bit de paridad</a:t>
            </a:r>
          </a:p>
          <a:p>
            <a:pPr marL="0" indent="0">
              <a:buNone/>
            </a:pPr>
            <a:endParaRPr lang="es-MX" b="0" dirty="0"/>
          </a:p>
          <a:p>
            <a:pPr marL="0" indent="0">
              <a:buNone/>
            </a:pPr>
            <a:r>
              <a:rPr lang="es-MX" b="0" dirty="0"/>
              <a:t>Con los parámetros predeterminados, el receptor realiza un </a:t>
            </a:r>
            <a:r>
              <a:rPr lang="es-MX" b="0" dirty="0" err="1"/>
              <a:t>sobremuestreo</a:t>
            </a:r>
            <a:r>
              <a:rPr lang="es-MX" b="0" dirty="0"/>
              <a:t> para recuperar los bits de datos. Las velocidades en baudios más utilizadas son 9,600 y 19,200 baudios.</a:t>
            </a:r>
          </a:p>
        </p:txBody>
      </p:sp>
    </p:spTree>
    <p:extLst>
      <p:ext uri="{BB962C8B-B14F-4D97-AF65-F5344CB8AC3E}">
        <p14:creationId xmlns:p14="http://schemas.microsoft.com/office/powerpoint/2010/main" val="1573226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12776" y="1449387"/>
            <a:ext cx="11376024" cy="4751387"/>
          </a:xfrm>
        </p:spPr>
        <p:txBody>
          <a:bodyPr>
            <a:normAutofit/>
          </a:bodyPr>
          <a:lstStyle/>
          <a:p>
            <a:pPr marL="0" indent="0">
              <a:lnSpc>
                <a:spcPct val="100000"/>
              </a:lnSpc>
              <a:buNone/>
            </a:pPr>
            <a:r>
              <a:rPr lang="es-MX" b="0" dirty="0"/>
              <a:t>Para un enlace de comunicación con N bits de datos y 1 bit de stop, el </a:t>
            </a:r>
            <a:r>
              <a:rPr lang="es-MX" b="0" dirty="0" err="1"/>
              <a:t>sobremuestreo</a:t>
            </a:r>
            <a:r>
              <a:rPr lang="es-MX" b="0" dirty="0"/>
              <a:t> funciona de la siguiente manera:</a:t>
            </a:r>
          </a:p>
          <a:p>
            <a:pPr marL="0" indent="0">
              <a:lnSpc>
                <a:spcPct val="100000"/>
              </a:lnSpc>
              <a:buNone/>
            </a:pPr>
            <a:r>
              <a:rPr lang="es-MX" b="0" dirty="0"/>
              <a:t>1. Detecta el bit de inicio, 0, y cuenta pulsos de muestreo.</a:t>
            </a:r>
          </a:p>
          <a:p>
            <a:pPr marL="0" indent="0">
              <a:lnSpc>
                <a:spcPct val="100000"/>
              </a:lnSpc>
              <a:buNone/>
            </a:pPr>
            <a:r>
              <a:rPr lang="es-MX" b="0" dirty="0"/>
              <a:t>2. En el pulso 7: alcanza el punto medio del bit de inicio y reinicia contador.</a:t>
            </a:r>
          </a:p>
          <a:p>
            <a:pPr marL="0" indent="0">
              <a:lnSpc>
                <a:spcPct val="100000"/>
              </a:lnSpc>
              <a:buNone/>
            </a:pPr>
            <a:r>
              <a:rPr lang="es-MX" b="0" dirty="0"/>
              <a:t>3. En el pulso 15: obtiene el primer bit de datos, desplaza registro y reinicia contador.</a:t>
            </a:r>
          </a:p>
          <a:p>
            <a:pPr marL="0" indent="0">
              <a:lnSpc>
                <a:spcPct val="100000"/>
              </a:lnSpc>
              <a:buNone/>
            </a:pPr>
            <a:r>
              <a:rPr lang="es-MX" b="0" dirty="0"/>
              <a:t>4. Repite el paso 3, para los siguientes N–1 bits de datos.</a:t>
            </a:r>
          </a:p>
          <a:p>
            <a:pPr marL="0" indent="0">
              <a:lnSpc>
                <a:spcPct val="100000"/>
              </a:lnSpc>
              <a:buNone/>
            </a:pPr>
            <a:r>
              <a:rPr lang="es-MX" b="0" dirty="0"/>
              <a:t>5. Si se utiliza el bit de paridad, repetir el paso 3 una vez.</a:t>
            </a:r>
          </a:p>
          <a:p>
            <a:pPr marL="0" indent="0">
              <a:lnSpc>
                <a:spcPct val="100000"/>
              </a:lnSpc>
              <a:buNone/>
            </a:pPr>
            <a:r>
              <a:rPr lang="es-MX" b="0" dirty="0"/>
              <a:t>6. Repite el paso 3, una vez más para obtener el bit de stop.</a:t>
            </a:r>
          </a:p>
          <a:p>
            <a:pPr marL="0" indent="0">
              <a:lnSpc>
                <a:spcPct val="100000"/>
              </a:lnSpc>
              <a:buNone/>
            </a:pPr>
            <a:endParaRPr lang="es-MX" b="0" dirty="0"/>
          </a:p>
          <a:p>
            <a:pPr marL="0" indent="0">
              <a:lnSpc>
                <a:spcPct val="100000"/>
              </a:lnSpc>
              <a:buNone/>
            </a:pPr>
            <a:r>
              <a:rPr lang="es-MX" b="0" dirty="0"/>
              <a:t>Se utilizan 2 contadores: uno para contar los pulsos de muestreo y otro para contar el número de bits transmitidos.</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Procedimiento de </a:t>
            </a:r>
            <a:r>
              <a:rPr lang="es-MX" dirty="0" err="1"/>
              <a:t>sobremuestreo</a:t>
            </a:r>
            <a:r>
              <a:rPr lang="es-MX" dirty="0"/>
              <a:t>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32</a:t>
            </a:fld>
            <a:endParaRPr lang="en-US" dirty="0"/>
          </a:p>
        </p:txBody>
      </p:sp>
    </p:spTree>
    <p:extLst>
      <p:ext uri="{BB962C8B-B14F-4D97-AF65-F5344CB8AC3E}">
        <p14:creationId xmlns:p14="http://schemas.microsoft.com/office/powerpoint/2010/main" val="49030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07988" y="1449388"/>
            <a:ext cx="5616574" cy="4608512"/>
          </a:xfrm>
        </p:spPr>
        <p:txBody>
          <a:bodyPr/>
          <a:lstStyle/>
          <a:p>
            <a:pPr marL="0" indent="0">
              <a:buNone/>
            </a:pPr>
            <a:r>
              <a:rPr lang="es-MX" b="0" dirty="0"/>
              <a:t>El diagrama de alto nivel de un sistema UART, consiste en tres componentes principales. </a:t>
            </a:r>
          </a:p>
          <a:p>
            <a:r>
              <a:rPr lang="es-MX" b="0" dirty="0"/>
              <a:t>Generador de la tasa de baudios genera una señal de </a:t>
            </a:r>
            <a:r>
              <a:rPr lang="es-MX" b="0" dirty="0" err="1"/>
              <a:t>sobremuestreo</a:t>
            </a:r>
            <a:r>
              <a:rPr lang="es-MX" b="0" dirty="0"/>
              <a:t>. </a:t>
            </a:r>
          </a:p>
          <a:p>
            <a:r>
              <a:rPr lang="es-MX" b="0" dirty="0"/>
              <a:t>Receptor realiza la conversión de serie a paralelo.</a:t>
            </a:r>
          </a:p>
          <a:p>
            <a:r>
              <a:rPr lang="es-MX" b="0" dirty="0"/>
              <a:t>Transmisor realiza la conversión de paralelo a serie.</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Diseño conceptual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33</a:t>
            </a:fld>
            <a:endParaRPr lang="en-US" dirty="0"/>
          </a:p>
        </p:txBody>
      </p:sp>
      <p:pic>
        <p:nvPicPr>
          <p:cNvPr id="8" name="Gráfico 7">
            <a:extLst>
              <a:ext uri="{FF2B5EF4-FFF2-40B4-BE49-F238E27FC236}">
                <a16:creationId xmlns:a16="http://schemas.microsoft.com/office/drawing/2014/main" id="{AAC51C88-63F0-1EA7-76CF-15B0DFA845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595" y="2135810"/>
            <a:ext cx="6024562" cy="2586380"/>
          </a:xfrm>
          <a:prstGeom prst="rect">
            <a:avLst/>
          </a:prstGeom>
        </p:spPr>
      </p:pic>
    </p:spTree>
    <p:extLst>
      <p:ext uri="{BB962C8B-B14F-4D97-AF65-F5344CB8AC3E}">
        <p14:creationId xmlns:p14="http://schemas.microsoft.com/office/powerpoint/2010/main" val="251474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p:txBody>
              <a:bodyPr>
                <a:normAutofit/>
              </a:bodyPr>
              <a:lstStyle/>
              <a:p>
                <a:pPr>
                  <a:lnSpc>
                    <a:spcPct val="100000"/>
                  </a:lnSpc>
                </a:pPr>
                <a:r>
                  <a:rPr lang="es-MX" b="0" dirty="0"/>
                  <a:t>Genera una señal de muestreo 16 veces mayor que la tasa de baudios.</a:t>
                </a:r>
              </a:p>
              <a:p>
                <a:pPr>
                  <a:lnSpc>
                    <a:spcPct val="100000"/>
                  </a:lnSpc>
                </a:pPr>
                <a:r>
                  <a:rPr lang="es-MX" b="0" dirty="0"/>
                  <a:t>Funciona como pulsos de habilitación, en lugar de la señal de reloj para el receptor UART.</a:t>
                </a:r>
              </a:p>
              <a:p>
                <a:pPr>
                  <a:lnSpc>
                    <a:spcPct val="100000"/>
                  </a:lnSpc>
                </a:pPr>
                <a:r>
                  <a:rPr lang="es-MX" b="0" dirty="0"/>
                  <a:t>Es un contador programable parametrizado que se reinicia en un valor determinado.</a:t>
                </a:r>
              </a:p>
              <a:p>
                <a:pPr marL="0" indent="0">
                  <a:lnSpc>
                    <a:spcPct val="100000"/>
                  </a:lnSpc>
                  <a:buNone/>
                </a:pPr>
                <a:r>
                  <a:rPr lang="es-MX" b="0" dirty="0"/>
                  <a:t>Ejemplo:</a:t>
                </a:r>
              </a:p>
              <a:p>
                <a:pPr marL="0" indent="0">
                  <a:lnSpc>
                    <a:spcPct val="100000"/>
                  </a:lnSpc>
                  <a:buNone/>
                </a:pPr>
                <a:r>
                  <a:rPr lang="es-MX" b="0" dirty="0"/>
                  <a:t>Para una tasa de 19,200 baudios, la tasa de muestreo tiene que ser de 307,200 (19,200×16) pulsos por segundo. Si la frecuencia del reloj de sistema es de 50 MHz, el generador de la tasa de baudios necesita un contador de 163:</a:t>
                </a:r>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𝐹𝑃𝐺𝐴</m:t>
                          </m:r>
                        </m:sub>
                      </m:sSub>
                    </m:oMath>
                  </m:oMathPara>
                </a14:m>
                <a:endParaRPr lang="es-MX" b="0" dirty="0"/>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19200∗16</m:t>
                          </m:r>
                        </m:den>
                      </m:f>
                      <m:r>
                        <a:rPr lang="es-MX" b="0" i="1" smtClean="0">
                          <a:latin typeface="Cambria Math" panose="02040503050406030204" pitchFamily="18" charset="0"/>
                        </a:rPr>
                        <m:t>∗50</m:t>
                      </m:r>
                      <m:r>
                        <a:rPr lang="es-MX" b="0" i="1" smtClean="0">
                          <a:latin typeface="Cambria Math" panose="02040503050406030204" pitchFamily="18" charset="0"/>
                        </a:rPr>
                        <m:t>𝑀𝐻𝑧</m:t>
                      </m:r>
                      <m:r>
                        <a:rPr lang="es-MX" b="0" i="1" smtClean="0">
                          <a:latin typeface="Cambria Math" panose="02040503050406030204" pitchFamily="18" charset="0"/>
                        </a:rPr>
                        <m:t> </m:t>
                      </m:r>
                    </m:oMath>
                  </m:oMathPara>
                </a14:m>
                <a:endParaRPr lang="es-MX" b="0" dirty="0"/>
              </a:p>
              <a:p>
                <a:pPr marL="0" indent="0">
                  <a:lnSpc>
                    <a:spcPct val="100000"/>
                  </a:lnSpc>
                  <a:buNone/>
                </a:pPr>
                <a:r>
                  <a:rPr lang="es-MX" b="0" dirty="0"/>
                  <a:t>En el cual se genera un pulso de ciclo de reloj cada 163 ciclos de reloj del sistema.</a:t>
                </a:r>
              </a:p>
              <a:p>
                <a:pPr marL="0" indent="0">
                  <a:buNone/>
                </a:pPr>
                <a:endParaRPr lang="es-MX" dirty="0"/>
              </a:p>
            </p:txBody>
          </p:sp>
        </mc:Choice>
        <mc:Fallback xmlns="">
          <p:sp>
            <p:nvSpPr>
              <p:cNvPr id="2" name="Marcador de contenido 1">
                <a:extLst>
                  <a:ext uri="{FF2B5EF4-FFF2-40B4-BE49-F238E27FC236}">
                    <a16:creationId xmlns:a16="http://schemas.microsoft.com/office/drawing/2014/main" id="{B8C6C21E-9495-C8A1-12B2-88D9366DFD2A}"/>
                  </a:ext>
                </a:extLst>
              </p:cNvPr>
              <p:cNvSpPr>
                <a:spLocks noGrp="1" noRot="1" noChangeAspect="1" noMove="1" noResize="1" noEditPoints="1" noAdjustHandles="1" noChangeArrowheads="1" noChangeShapeType="1" noTextEdit="1"/>
              </p:cNvSpPr>
              <p:nvPr>
                <p:ph idx="1"/>
              </p:nvPr>
            </p:nvSpPr>
            <p:spPr>
              <a:blipFill>
                <a:blip r:embed="rId3"/>
                <a:stretch>
                  <a:fillRect l="-1447" t="-1852" r="-965"/>
                </a:stretch>
              </a:blipFill>
            </p:spPr>
            <p:txBody>
              <a:bodyPr/>
              <a:lstStyle/>
              <a:p>
                <a:r>
                  <a:rPr lang="es-MX">
                    <a:noFill/>
                  </a:rPr>
                  <a:t> </a:t>
                </a:r>
              </a:p>
            </p:txBody>
          </p:sp>
        </mc:Fallback>
      </mc:AlternateContent>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Generador de la tasa de baudios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34</a:t>
            </a:fld>
            <a:endParaRPr lang="en-US" dirty="0"/>
          </a:p>
        </p:txBody>
      </p:sp>
    </p:spTree>
    <p:extLst>
      <p:ext uri="{BB962C8B-B14F-4D97-AF65-F5344CB8AC3E}">
        <p14:creationId xmlns:p14="http://schemas.microsoft.com/office/powerpoint/2010/main" val="148055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Receptor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35</a:t>
            </a:fld>
            <a:endParaRPr lang="en-US" dirty="0"/>
          </a:p>
        </p:txBody>
      </p:sp>
      <p:pic>
        <p:nvPicPr>
          <p:cNvPr id="9" name="Marcador de contenido 8">
            <a:extLst>
              <a:ext uri="{FF2B5EF4-FFF2-40B4-BE49-F238E27FC236}">
                <a16:creationId xmlns:a16="http://schemas.microsoft.com/office/drawing/2014/main" id="{292FF6D3-DF0D-6F8B-0406-F53984FC698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87545" y="368300"/>
            <a:ext cx="3101255" cy="5832475"/>
          </a:xfrm>
        </p:spPr>
      </p:pic>
      <p:sp>
        <p:nvSpPr>
          <p:cNvPr id="10" name="Rectangle 1">
            <a:extLst>
              <a:ext uri="{FF2B5EF4-FFF2-40B4-BE49-F238E27FC236}">
                <a16:creationId xmlns:a16="http://schemas.microsoft.com/office/drawing/2014/main" id="{3E8E5785-E7B1-BFF6-9BEA-71E5204F9731}"/>
              </a:ext>
            </a:extLst>
          </p:cNvPr>
          <p:cNvSpPr txBox="1">
            <a:spLocks noChangeArrowheads="1"/>
          </p:cNvSpPr>
          <p:nvPr/>
        </p:nvSpPr>
        <p:spPr bwMode="auto">
          <a:xfrm>
            <a:off x="407989" y="1565094"/>
            <a:ext cx="752474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914400" rtl="0" eaLnBrk="1" latinLnBrk="0" hangingPunct="1">
              <a:lnSpc>
                <a:spcPct val="90000"/>
              </a:lnSpc>
              <a:spcBef>
                <a:spcPts val="1000"/>
              </a:spcBef>
              <a:spcAft>
                <a:spcPts val="0"/>
              </a:spcAft>
              <a:buFont typeface="Arial" panose="020B0604020202020204" pitchFamily="34" charset="0"/>
              <a:buChar char="•"/>
              <a:tabLst/>
              <a:defRPr sz="2100" b="1" kern="1200">
                <a:solidFill>
                  <a:schemeClr val="tx2">
                    <a:lumMod val="50000"/>
                  </a:schemeClr>
                </a:solidFill>
                <a:latin typeface="+mn-lt"/>
                <a:ea typeface="+mn-ea"/>
                <a:cs typeface="+mn-cs"/>
              </a:defRPr>
            </a:lvl1pPr>
            <a:lvl2pPr marL="628650" indent="-261938" algn="l" defTabSz="914400" rtl="0" eaLnBrk="1" latinLnBrk="0" hangingPunct="1">
              <a:lnSpc>
                <a:spcPct val="100000"/>
              </a:lnSpc>
              <a:spcBef>
                <a:spcPts val="500"/>
              </a:spcBef>
              <a:spcAft>
                <a:spcPts val="300"/>
              </a:spcAft>
              <a:buFont typeface="Arial" panose="020B0604020202020204" pitchFamily="34" charset="0"/>
              <a:buChar char="•"/>
              <a:tabLst/>
              <a:defRPr sz="1800" kern="1200">
                <a:solidFill>
                  <a:schemeClr val="tx2">
                    <a:lumMod val="50000"/>
                  </a:schemeClr>
                </a:solidFill>
                <a:latin typeface="+mn-lt"/>
                <a:ea typeface="+mn-ea"/>
                <a:cs typeface="+mn-cs"/>
              </a:defRPr>
            </a:lvl2pPr>
            <a:lvl3pPr marL="889000" indent="-260350" algn="l" defTabSz="914400" rtl="0" eaLnBrk="1" latinLnBrk="0" hangingPunct="1">
              <a:lnSpc>
                <a:spcPct val="100000"/>
              </a:lnSpc>
              <a:spcBef>
                <a:spcPts val="500"/>
              </a:spcBef>
              <a:spcAft>
                <a:spcPts val="300"/>
              </a:spcAft>
              <a:buSzPct val="100000"/>
              <a:buFont typeface="Arial" panose="020B0604020202020204" pitchFamily="34" charset="0"/>
              <a:buChar char="•"/>
              <a:tabLst/>
              <a:defRPr sz="1800" kern="1200">
                <a:solidFill>
                  <a:schemeClr val="tx2">
                    <a:lumMod val="50000"/>
                  </a:schemeClr>
                </a:solidFill>
                <a:latin typeface="+mn-lt"/>
                <a:ea typeface="+mn-ea"/>
                <a:cs typeface="+mn-cs"/>
              </a:defRPr>
            </a:lvl3pPr>
            <a:lvl4pPr marL="1209675" indent="-269875" algn="l" defTabSz="914400" rtl="0" eaLnBrk="1" latinLnBrk="0" hangingPunct="1">
              <a:lnSpc>
                <a:spcPct val="100000"/>
              </a:lnSpc>
              <a:spcBef>
                <a:spcPts val="500"/>
              </a:spcBef>
              <a:spcAft>
                <a:spcPts val="300"/>
              </a:spcAft>
              <a:buSzPct val="100000"/>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charset="0"/>
              <a:buChar char="•"/>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 typeface="Arial" panose="020B0604020202020204" pitchFamily="34" charset="0"/>
              <a:buNone/>
            </a:pPr>
            <a:r>
              <a:rPr lang="es-MX" altLang="es-MX" b="0" dirty="0">
                <a:solidFill>
                  <a:schemeClr val="tx2"/>
                </a:solidFill>
                <a:latin typeface="Arial" panose="020B0604020202020204" pitchFamily="34" charset="0"/>
              </a:rPr>
              <a:t>El receptor UART obtiene datos mediante </a:t>
            </a:r>
            <a:r>
              <a:rPr lang="es-MX" altLang="es-MX" dirty="0" err="1">
                <a:solidFill>
                  <a:schemeClr val="tx2"/>
                </a:solidFill>
                <a:latin typeface="Arial" panose="020B0604020202020204" pitchFamily="34" charset="0"/>
              </a:rPr>
              <a:t>sobremuestreo</a:t>
            </a:r>
            <a:r>
              <a:rPr lang="es-MX" altLang="es-MX" b="0" dirty="0">
                <a:solidFill>
                  <a:schemeClr val="tx2"/>
                </a:solidFill>
                <a:latin typeface="Arial" panose="020B0604020202020204" pitchFamily="34" charset="0"/>
              </a:rPr>
              <a:t>, estimando los puntos medios de los bits transmitidos usando la tasa de baudios.</a:t>
            </a:r>
          </a:p>
          <a:p>
            <a:pPr marL="0" indent="0" algn="just" eaLnBrk="0" fontAlgn="base" hangingPunct="0">
              <a:lnSpc>
                <a:spcPct val="100000"/>
              </a:lnSpc>
              <a:spcBef>
                <a:spcPct val="0"/>
              </a:spcBef>
              <a:spcAft>
                <a:spcPct val="0"/>
              </a:spcAft>
              <a:buFont typeface="Arial" panose="020B0604020202020204" pitchFamily="34" charset="0"/>
              <a:buNone/>
            </a:pPr>
            <a:r>
              <a:rPr lang="es-MX" altLang="es-MX" dirty="0">
                <a:solidFill>
                  <a:schemeClr val="tx2"/>
                </a:solidFill>
                <a:latin typeface="Arial" panose="020B0604020202020204" pitchFamily="34" charset="0"/>
              </a:rPr>
              <a:t>Parámetros clave</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D_BIT</a:t>
            </a:r>
            <a:r>
              <a:rPr lang="es-MX" altLang="es-MX" b="0" dirty="0">
                <a:solidFill>
                  <a:schemeClr val="tx2"/>
                </a:solidFill>
                <a:latin typeface="Arial" panose="020B0604020202020204" pitchFamily="34" charset="0"/>
              </a:rPr>
              <a:t>: número de bits de datos (8 bits).</a:t>
            </a:r>
          </a:p>
          <a:p>
            <a:pPr algn="just" eaLnBrk="0" fontAlgn="base" hangingPunct="0">
              <a:lnSpc>
                <a:spcPct val="100000"/>
              </a:lnSpc>
              <a:spcBef>
                <a:spcPct val="0"/>
              </a:spcBef>
              <a:spcAft>
                <a:spcPct val="0"/>
              </a:spcAft>
            </a:pPr>
            <a:r>
              <a:rPr lang="es-MX" altLang="es-MX" dirty="0" err="1">
                <a:solidFill>
                  <a:schemeClr val="tx2"/>
                </a:solidFill>
                <a:latin typeface="Arial" panose="020B0604020202020204" pitchFamily="34" charset="0"/>
              </a:rPr>
              <a:t>s_tick</a:t>
            </a:r>
            <a:r>
              <a:rPr lang="es-MX" altLang="es-MX" b="0" dirty="0">
                <a:solidFill>
                  <a:schemeClr val="tx2"/>
                </a:solidFill>
                <a:latin typeface="Arial" panose="020B0604020202020204" pitchFamily="34" charset="0"/>
              </a:rPr>
              <a:t>: </a:t>
            </a:r>
            <a:r>
              <a:rPr lang="es-MX" altLang="es-MX" b="0" dirty="0" err="1">
                <a:solidFill>
                  <a:schemeClr val="tx2"/>
                </a:solidFill>
                <a:latin typeface="Arial" panose="020B0604020202020204" pitchFamily="34" charset="0"/>
              </a:rPr>
              <a:t>tick</a:t>
            </a:r>
            <a:r>
              <a:rPr lang="es-MX" altLang="es-MX" b="0" dirty="0">
                <a:solidFill>
                  <a:schemeClr val="tx2"/>
                </a:solidFill>
                <a:latin typeface="Arial" panose="020B0604020202020204" pitchFamily="34" charset="0"/>
              </a:rPr>
              <a:t> de habilitación proveniente del generador de tasa de baudios, con 16 </a:t>
            </a:r>
            <a:r>
              <a:rPr lang="es-MX" altLang="es-MX" b="0" dirty="0" err="1">
                <a:solidFill>
                  <a:schemeClr val="tx2"/>
                </a:solidFill>
                <a:latin typeface="Arial" panose="020B0604020202020204" pitchFamily="34" charset="0"/>
              </a:rPr>
              <a:t>ticks</a:t>
            </a:r>
            <a:r>
              <a:rPr lang="es-MX" altLang="es-MX" b="0" dirty="0">
                <a:solidFill>
                  <a:schemeClr val="tx2"/>
                </a:solidFill>
                <a:latin typeface="Arial" panose="020B0604020202020204" pitchFamily="34" charset="0"/>
              </a:rPr>
              <a:t> por intervalo de bit.</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a:t>
            </a:r>
            <a:r>
              <a:rPr lang="es-MX" altLang="es-MX" b="0" dirty="0">
                <a:solidFill>
                  <a:schemeClr val="tx2"/>
                </a:solidFill>
                <a:latin typeface="Arial" panose="020B0604020202020204" pitchFamily="34" charset="0"/>
              </a:rPr>
              <a:t> y</a:t>
            </a:r>
            <a:r>
              <a:rPr lang="es-MX" altLang="es-MX" dirty="0">
                <a:solidFill>
                  <a:schemeClr val="tx2"/>
                </a:solidFill>
                <a:latin typeface="Arial" panose="020B0604020202020204" pitchFamily="34" charset="0"/>
              </a:rPr>
              <a:t> n: </a:t>
            </a:r>
            <a:r>
              <a:rPr lang="es-MX" altLang="es-MX" b="0" dirty="0">
                <a:solidFill>
                  <a:schemeClr val="tx2"/>
                </a:solidFill>
                <a:latin typeface="Arial" panose="020B0604020202020204" pitchFamily="34" charset="0"/>
              </a:rPr>
              <a:t>cuentan los </a:t>
            </a:r>
            <a:r>
              <a:rPr lang="es-MX" altLang="es-MX" b="0" dirty="0" err="1">
                <a:solidFill>
                  <a:schemeClr val="tx2"/>
                </a:solidFill>
                <a:latin typeface="Arial" panose="020B0604020202020204" pitchFamily="34" charset="0"/>
              </a:rPr>
              <a:t>ticks</a:t>
            </a:r>
            <a:r>
              <a:rPr lang="es-MX" altLang="es-MX" b="0" dirty="0">
                <a:solidFill>
                  <a:schemeClr val="tx2"/>
                </a:solidFill>
                <a:latin typeface="Arial" panose="020B0604020202020204" pitchFamily="34" charset="0"/>
              </a:rPr>
              <a:t> y el número de bits recibidos</a:t>
            </a:r>
            <a:endParaRPr lang="es-MX" altLang="es-MX"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Font typeface="Arial" panose="020B0604020202020204" pitchFamily="34" charset="0"/>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Font typeface="Arial" panose="020B0604020202020204" pitchFamily="34" charset="0"/>
              <a:buNone/>
            </a:pPr>
            <a:r>
              <a:rPr lang="es-MX" altLang="es-MX" dirty="0">
                <a:solidFill>
                  <a:schemeClr val="tx2"/>
                </a:solidFill>
                <a:latin typeface="Arial" panose="020B0604020202020204" pitchFamily="34" charset="0"/>
              </a:rPr>
              <a:t>Estados del diseño</a:t>
            </a:r>
            <a:r>
              <a:rPr lang="es-MX" altLang="es-MX" b="0" dirty="0">
                <a:solidFill>
                  <a:schemeClr val="tx2"/>
                </a:solidFill>
                <a:latin typeface="Arial" panose="020B0604020202020204" pitchFamily="34" charset="0"/>
              </a:rPr>
              <a:t>:</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START</a:t>
            </a:r>
            <a:r>
              <a:rPr lang="es-MX" altLang="es-MX" b="0" dirty="0">
                <a:solidFill>
                  <a:schemeClr val="tx2"/>
                </a:solidFill>
                <a:latin typeface="Arial" panose="020B0604020202020204" pitchFamily="34" charset="0"/>
              </a:rPr>
              <a:t>: procesamiento del bit de inicio.</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DATA</a:t>
            </a:r>
            <a:r>
              <a:rPr lang="es-MX" altLang="es-MX" b="0" dirty="0">
                <a:solidFill>
                  <a:schemeClr val="tx2"/>
                </a:solidFill>
                <a:latin typeface="Arial" panose="020B0604020202020204" pitchFamily="34" charset="0"/>
              </a:rPr>
              <a:t>: recepción y reensamblaje de los bits de datos.</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STOP</a:t>
            </a:r>
            <a:r>
              <a:rPr lang="es-MX" altLang="es-MX" b="0" dirty="0">
                <a:solidFill>
                  <a:schemeClr val="tx2"/>
                </a:solidFill>
                <a:latin typeface="Arial" panose="020B0604020202020204" pitchFamily="34" charset="0"/>
              </a:rPr>
              <a:t>: procesamiento del bit de stop.</a:t>
            </a:r>
          </a:p>
          <a:p>
            <a:pPr marL="0" indent="0" algn="just" eaLnBrk="0" fontAlgn="base" hangingPunct="0">
              <a:lnSpc>
                <a:spcPct val="100000"/>
              </a:lnSpc>
              <a:spcBef>
                <a:spcPct val="0"/>
              </a:spcBef>
              <a:spcAft>
                <a:spcPct val="0"/>
              </a:spcAft>
              <a:buFont typeface="Arial" panose="020B0604020202020204" pitchFamily="34" charset="0"/>
              <a:buNone/>
            </a:pPr>
            <a:endParaRPr lang="es-MX" altLang="es-MX" b="0" dirty="0">
              <a:solidFill>
                <a:schemeClr val="tx2"/>
              </a:solidFill>
              <a:latin typeface="Arial" panose="020B0604020202020204" pitchFamily="34" charset="0"/>
            </a:endParaRPr>
          </a:p>
        </p:txBody>
      </p:sp>
    </p:spTree>
    <p:extLst>
      <p:ext uri="{BB962C8B-B14F-4D97-AF65-F5344CB8AC3E}">
        <p14:creationId xmlns:p14="http://schemas.microsoft.com/office/powerpoint/2010/main" val="279189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Transmisor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36</a:t>
            </a:fld>
            <a:endParaRPr lang="en-US" dirty="0"/>
          </a:p>
        </p:txBody>
      </p:sp>
      <p:sp>
        <p:nvSpPr>
          <p:cNvPr id="7" name="Rectangle 1">
            <a:extLst>
              <a:ext uri="{FF2B5EF4-FFF2-40B4-BE49-F238E27FC236}">
                <a16:creationId xmlns:a16="http://schemas.microsoft.com/office/drawing/2014/main" id="{9D575B1F-F4C8-C8AE-DC8D-5BC2267DF023}"/>
              </a:ext>
            </a:extLst>
          </p:cNvPr>
          <p:cNvSpPr>
            <a:spLocks noGrp="1" noChangeArrowheads="1"/>
          </p:cNvSpPr>
          <p:nvPr>
            <p:ph idx="1"/>
          </p:nvPr>
        </p:nvSpPr>
        <p:spPr bwMode="auto">
          <a:xfrm>
            <a:off x="421841" y="1753845"/>
            <a:ext cx="1134831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El transmisor UART envía los datos como un </a:t>
            </a:r>
            <a:r>
              <a:rPr kumimoji="0" lang="es-MX" altLang="es-MX" b="1" i="0" u="none" strike="noStrike" cap="none" normalizeH="0" baseline="0" dirty="0">
                <a:ln>
                  <a:noFill/>
                </a:ln>
                <a:solidFill>
                  <a:schemeClr val="tx2"/>
                </a:solidFill>
                <a:effectLst/>
                <a:latin typeface="Arial" panose="020B0604020202020204" pitchFamily="34" charset="0"/>
              </a:rPr>
              <a:t>registro de desplazamiento</a:t>
            </a:r>
            <a:r>
              <a:rPr kumimoji="0" lang="es-MX" altLang="es-MX" b="0" i="0" u="none" strike="noStrike" cap="none" normalizeH="0" baseline="0" dirty="0">
                <a:ln>
                  <a:noFill/>
                </a:ln>
                <a:solidFill>
                  <a:schemeClr val="tx2"/>
                </a:solidFill>
                <a:effectLst/>
                <a:latin typeface="Arial" panose="020B0604020202020204" pitchFamily="34" charset="0"/>
              </a:rPr>
              <a:t> a una velocidad controlada por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de habilitación.</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La velocidad de los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es 16 veces más lenta que en el receptor UART.</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Comparte el </a:t>
            </a:r>
            <a:r>
              <a:rPr kumimoji="0" lang="es-MX" altLang="es-MX" b="1" i="0" u="none" strike="noStrike" cap="none" normalizeH="0" baseline="0" dirty="0">
                <a:ln>
                  <a:noFill/>
                </a:ln>
                <a:solidFill>
                  <a:schemeClr val="tx2"/>
                </a:solidFill>
                <a:effectLst/>
                <a:latin typeface="Arial" panose="020B0604020202020204" pitchFamily="34" charset="0"/>
              </a:rPr>
              <a:t>generador de tasa de baudios</a:t>
            </a:r>
            <a:r>
              <a:rPr kumimoji="0" lang="es-MX" altLang="es-MX" b="0" i="0" u="none" strike="noStrike" cap="none" normalizeH="0" baseline="0" dirty="0">
                <a:ln>
                  <a:noFill/>
                </a:ln>
                <a:solidFill>
                  <a:schemeClr val="tx2"/>
                </a:solidFill>
                <a:effectLst/>
                <a:latin typeface="Arial" panose="020B0604020202020204" pitchFamily="34" charset="0"/>
              </a:rPr>
              <a:t> del receptor y utiliza un contador interno </a:t>
            </a:r>
          </a:p>
          <a:p>
            <a:pPr marL="0" indent="0" algn="just" eaLnBrk="0" fontAlgn="base" hangingPunct="0">
              <a:lnSpc>
                <a:spcPct val="100000"/>
              </a:lnSpc>
              <a:spcBef>
                <a:spcPct val="0"/>
              </a:spcBef>
              <a:spcAft>
                <a:spcPct val="0"/>
              </a:spcAft>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None/>
            </a:pPr>
            <a:r>
              <a:rPr lang="es-MX" altLang="es-MX" b="0" dirty="0">
                <a:solidFill>
                  <a:schemeClr val="tx2"/>
                </a:solidFill>
                <a:latin typeface="Arial" panose="020B0604020202020204" pitchFamily="34" charset="0"/>
              </a:rPr>
              <a:t>Tras la activación de la señal </a:t>
            </a:r>
            <a:r>
              <a:rPr lang="es-MX" altLang="es-MX" dirty="0" err="1">
                <a:solidFill>
                  <a:schemeClr val="tx2"/>
                </a:solidFill>
                <a:latin typeface="Arial" panose="020B0604020202020204" pitchFamily="34" charset="0"/>
              </a:rPr>
              <a:t>tx_start</a:t>
            </a:r>
            <a:r>
              <a:rPr lang="es-MX" altLang="es-MX" b="0" dirty="0">
                <a:solidFill>
                  <a:schemeClr val="tx2"/>
                </a:solidFill>
                <a:latin typeface="Arial" panose="020B0604020202020204" pitchFamily="34" charset="0"/>
              </a:rPr>
              <a:t>, se carga la palabra de datos y avanza progresivamente por los estados de </a:t>
            </a:r>
            <a:r>
              <a:rPr lang="es-MX" altLang="es-MX" dirty="0">
                <a:solidFill>
                  <a:schemeClr val="tx2"/>
                </a:solidFill>
                <a:latin typeface="Arial" panose="020B0604020202020204" pitchFamily="34" charset="0"/>
              </a:rPr>
              <a:t>START</a:t>
            </a:r>
            <a:r>
              <a:rPr lang="es-MX" altLang="es-MX" b="0" dirty="0">
                <a:solidFill>
                  <a:schemeClr val="tx2"/>
                </a:solidFill>
                <a:latin typeface="Arial" panose="020B0604020202020204" pitchFamily="34" charset="0"/>
              </a:rPr>
              <a:t>, </a:t>
            </a:r>
            <a:r>
              <a:rPr lang="es-MX" altLang="es-MX" dirty="0">
                <a:solidFill>
                  <a:schemeClr val="tx2"/>
                </a:solidFill>
                <a:latin typeface="Arial" panose="020B0604020202020204" pitchFamily="34" charset="0"/>
              </a:rPr>
              <a:t>DATA</a:t>
            </a:r>
            <a:r>
              <a:rPr lang="es-MX" altLang="es-MX" b="0" dirty="0">
                <a:solidFill>
                  <a:schemeClr val="tx2"/>
                </a:solidFill>
                <a:latin typeface="Arial" panose="020B0604020202020204" pitchFamily="34" charset="0"/>
              </a:rPr>
              <a:t> y </a:t>
            </a:r>
            <a:r>
              <a:rPr lang="es-MX" altLang="es-MX" dirty="0">
                <a:solidFill>
                  <a:schemeClr val="tx2"/>
                </a:solidFill>
                <a:latin typeface="Arial" panose="020B0604020202020204" pitchFamily="34" charset="0"/>
              </a:rPr>
              <a:t>STOP</a:t>
            </a:r>
            <a:r>
              <a:rPr lang="es-MX" altLang="es-MX" b="0" dirty="0">
                <a:solidFill>
                  <a:schemeClr val="tx2"/>
                </a:solidFill>
                <a:latin typeface="Arial" panose="020B0604020202020204" pitchFamily="34" charset="0"/>
              </a:rPr>
              <a:t> para enviar los bits correspondientes.</a:t>
            </a:r>
          </a:p>
          <a:p>
            <a:pPr marL="0" indent="0" algn="just" eaLnBrk="0" fontAlgn="base" hangingPunct="0">
              <a:lnSpc>
                <a:spcPct val="100000"/>
              </a:lnSpc>
              <a:spcBef>
                <a:spcPct val="0"/>
              </a:spcBef>
              <a:spcAft>
                <a:spcPct val="0"/>
              </a:spcAft>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None/>
            </a:pPr>
            <a:r>
              <a:rPr lang="es-MX" b="0" dirty="0"/>
              <a:t>La señal </a:t>
            </a:r>
            <a:r>
              <a:rPr lang="es-MX" b="1" dirty="0" err="1"/>
              <a:t>tx_done_tick</a:t>
            </a:r>
            <a:r>
              <a:rPr lang="es-MX" dirty="0"/>
              <a:t> </a:t>
            </a:r>
            <a:r>
              <a:rPr lang="es-MX" b="0" dirty="0"/>
              <a:t>indica la finalización del envío.</a:t>
            </a:r>
            <a:endParaRPr kumimoji="0" lang="es-MX" altLang="es-MX"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1300367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SPI (Serial </a:t>
            </a:r>
            <a:r>
              <a:rPr lang="es-MX" dirty="0" err="1"/>
              <a:t>Peripheral</a:t>
            </a:r>
            <a:r>
              <a:rPr lang="es-MX" dirty="0"/>
              <a:t> Interface)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37</a:t>
            </a:fld>
            <a:endParaRPr lang="en-US" dirty="0"/>
          </a:p>
        </p:txBody>
      </p:sp>
      <p:sp>
        <p:nvSpPr>
          <p:cNvPr id="7" name="Rectangle 1">
            <a:extLst>
              <a:ext uri="{FF2B5EF4-FFF2-40B4-BE49-F238E27FC236}">
                <a16:creationId xmlns:a16="http://schemas.microsoft.com/office/drawing/2014/main" id="{0A5619DD-C456-6A30-D716-F1D5984C30F3}"/>
              </a:ext>
            </a:extLst>
          </p:cNvPr>
          <p:cNvSpPr>
            <a:spLocks noGrp="1" noChangeArrowheads="1"/>
          </p:cNvSpPr>
          <p:nvPr>
            <p:ph idx="1"/>
          </p:nvPr>
        </p:nvSpPr>
        <p:spPr bwMode="auto">
          <a:xfrm>
            <a:off x="407988" y="1439335"/>
            <a:ext cx="113760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Protocolo de transferencia de datos en serie desarrollado por Motorola en los 80.</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i="0" u="none" strike="noStrike" cap="none" normalizeH="0" baseline="0" dirty="0">
                <a:ln>
                  <a:noFill/>
                </a:ln>
                <a:solidFill>
                  <a:schemeClr val="tx2"/>
                </a:solidFill>
                <a:effectLst/>
                <a:latin typeface="Arial" panose="020B0604020202020204" pitchFamily="34" charset="0"/>
              </a:rPr>
              <a:t>El bus SPI tiene tres líneas: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Dos para transmisión y recepción de datos.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Una para la señal de reloj.</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1" i="0" u="none" strike="noStrike" cap="none" normalizeH="0" baseline="0" dirty="0">
                <a:ln>
                  <a:noFill/>
                </a:ln>
                <a:solidFill>
                  <a:schemeClr val="tx2"/>
                </a:solidFill>
                <a:effectLst/>
                <a:latin typeface="Arial" panose="020B0604020202020204" pitchFamily="34" charset="0"/>
              </a:rPr>
              <a:t>Configuración maestro-esclavo</a:t>
            </a:r>
            <a:r>
              <a:rPr kumimoji="0" lang="es-MX" altLang="es-MX" b="0" i="0" u="none" strike="noStrike" cap="none" normalizeH="0" baseline="0" dirty="0">
                <a:ln>
                  <a:noFill/>
                </a:ln>
                <a:solidFill>
                  <a:schemeClr val="tx2"/>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El </a:t>
            </a:r>
            <a:r>
              <a:rPr kumimoji="0" lang="es-MX" altLang="es-MX" b="1" i="0" u="none" strike="noStrike" cap="none" normalizeH="0" baseline="0" dirty="0">
                <a:ln>
                  <a:noFill/>
                </a:ln>
                <a:solidFill>
                  <a:schemeClr val="tx2"/>
                </a:solidFill>
                <a:effectLst/>
                <a:latin typeface="Arial" panose="020B0604020202020204" pitchFamily="34" charset="0"/>
              </a:rPr>
              <a:t>maestro</a:t>
            </a:r>
            <a:r>
              <a:rPr kumimoji="0" lang="es-MX" altLang="es-MX" b="0" i="0" u="none" strike="noStrike" cap="none" normalizeH="0" baseline="0" dirty="0">
                <a:ln>
                  <a:noFill/>
                </a:ln>
                <a:solidFill>
                  <a:schemeClr val="tx2"/>
                </a:solidFill>
                <a:effectLst/>
                <a:latin typeface="Arial" panose="020B0604020202020204" pitchFamily="34" charset="0"/>
              </a:rPr>
              <a:t> genera la señal de reloj e inicia la transferencia de datos.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Se pueden conectar varios dispositivos esclavos.</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Los datos se desplazan y muestrean en los flancos de la señal de reloj SPI. </a:t>
            </a:r>
          </a:p>
        </p:txBody>
      </p:sp>
    </p:spTree>
    <p:extLst>
      <p:ext uri="{BB962C8B-B14F-4D97-AF65-F5344CB8AC3E}">
        <p14:creationId xmlns:p14="http://schemas.microsoft.com/office/powerpoint/2010/main" val="1587671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Arquitectura del controlador</a:t>
            </a:r>
            <a:r>
              <a:rPr lang="es-MX" dirty="0"/>
              <a:t> SPI</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38</a:t>
            </a:fld>
            <a:endParaRPr lang="en-US" dirty="0"/>
          </a:p>
        </p:txBody>
      </p:sp>
      <p:sp>
        <p:nvSpPr>
          <p:cNvPr id="7" name="Rectangle 1">
            <a:extLst>
              <a:ext uri="{FF2B5EF4-FFF2-40B4-BE49-F238E27FC236}">
                <a16:creationId xmlns:a16="http://schemas.microsoft.com/office/drawing/2014/main" id="{D169C4F3-91B1-2482-CE13-0AF5A2E551EB}"/>
              </a:ext>
            </a:extLst>
          </p:cNvPr>
          <p:cNvSpPr>
            <a:spLocks noGrp="1" noChangeArrowheads="1"/>
          </p:cNvSpPr>
          <p:nvPr>
            <p:ph idx="1"/>
          </p:nvPr>
        </p:nvSpPr>
        <p:spPr bwMode="auto">
          <a:xfrm>
            <a:off x="407987" y="1270507"/>
            <a:ext cx="5759451"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lang="es-MX" altLang="es-MX" b="0">
                <a:solidFill>
                  <a:schemeClr val="tx2"/>
                </a:solidFill>
                <a:latin typeface="Arial" panose="020B0604020202020204" pitchFamily="34" charset="0"/>
              </a:rPr>
              <a:t>E</a:t>
            </a:r>
            <a:r>
              <a:rPr kumimoji="0" lang="es-MX" altLang="es-MX" b="0" i="0" u="none" strike="noStrike" cap="none" normalizeH="0" baseline="0">
                <a:ln>
                  <a:noFill/>
                </a:ln>
                <a:solidFill>
                  <a:schemeClr val="tx2"/>
                </a:solidFill>
                <a:effectLst/>
                <a:latin typeface="Arial" panose="020B0604020202020204" pitchFamily="34" charset="0"/>
              </a:rPr>
              <a:t>l maestro y el esclavo tienen registros conectados a través de las líneas </a:t>
            </a:r>
            <a:r>
              <a:rPr kumimoji="0" lang="es-MX" altLang="es-MX" b="1" i="0" u="none" strike="noStrike" cap="none" normalizeH="0" baseline="0">
                <a:ln>
                  <a:noFill/>
                </a:ln>
                <a:solidFill>
                  <a:schemeClr val="tx2"/>
                </a:solidFill>
                <a:effectLst/>
                <a:latin typeface="Arial" panose="020B0604020202020204" pitchFamily="34" charset="0"/>
              </a:rPr>
              <a:t>MOSI</a:t>
            </a:r>
            <a:r>
              <a:rPr kumimoji="0" lang="es-MX" altLang="es-MX" b="0" i="0" u="none" strike="noStrike" cap="none" normalizeH="0" baseline="0">
                <a:ln>
                  <a:noFill/>
                </a:ln>
                <a:solidFill>
                  <a:schemeClr val="tx2"/>
                </a:solidFill>
                <a:effectLst/>
                <a:latin typeface="Arial" panose="020B0604020202020204" pitchFamily="34" charset="0"/>
              </a:rPr>
              <a:t> (Master-Out-Slave-In) y </a:t>
            </a:r>
            <a:r>
              <a:rPr kumimoji="0" lang="es-MX" altLang="es-MX" b="1" i="0" u="none" strike="noStrike" cap="none" normalizeH="0" baseline="0">
                <a:ln>
                  <a:noFill/>
                </a:ln>
                <a:solidFill>
                  <a:schemeClr val="tx2"/>
                </a:solidFill>
                <a:effectLst/>
                <a:latin typeface="Arial" panose="020B0604020202020204" pitchFamily="34" charset="0"/>
              </a:rPr>
              <a:t>MISO</a:t>
            </a:r>
            <a:r>
              <a:rPr kumimoji="0" lang="es-MX" altLang="es-MX" b="0" i="0" u="none" strike="noStrike" cap="none" normalizeH="0" baseline="0">
                <a:ln>
                  <a:noFill/>
                </a:ln>
                <a:solidFill>
                  <a:schemeClr val="tx2"/>
                </a:solidFill>
                <a:effectLst/>
                <a:latin typeface="Arial" panose="020B0604020202020204" pitchFamily="34" charset="0"/>
              </a:rPr>
              <a:t> (Master-In-Slave-Out).</a:t>
            </a:r>
          </a:p>
          <a:p>
            <a:pPr algn="just" eaLnBrk="0" fontAlgn="base" hangingPunct="0">
              <a:lnSpc>
                <a:spcPct val="100000"/>
              </a:lnSpc>
              <a:spcBef>
                <a:spcPct val="0"/>
              </a:spcBef>
              <a:spcAft>
                <a:spcPct val="0"/>
              </a:spcAft>
            </a:pPr>
            <a:r>
              <a:rPr kumimoji="0" lang="es-MX" altLang="es-MX" b="0" i="0" u="none" strike="noStrike" cap="none" normalizeH="0" baseline="0">
                <a:ln>
                  <a:noFill/>
                </a:ln>
                <a:solidFill>
                  <a:schemeClr val="tx2"/>
                </a:solidFill>
                <a:effectLst/>
                <a:latin typeface="Arial" panose="020B0604020202020204" pitchFamily="34" charset="0"/>
              </a:rPr>
              <a:t>Durante </a:t>
            </a:r>
            <a:r>
              <a:rPr lang="es-MX" altLang="es-MX" b="0">
                <a:solidFill>
                  <a:schemeClr val="tx2"/>
                </a:solidFill>
                <a:latin typeface="Arial" panose="020B0604020202020204" pitchFamily="34" charset="0"/>
              </a:rPr>
              <a:t>l</a:t>
            </a:r>
            <a:r>
              <a:rPr kumimoji="0" lang="es-MX" altLang="es-MX" b="0" i="0" u="none" strike="noStrike" cap="none" normalizeH="0" baseline="0">
                <a:ln>
                  <a:noFill/>
                </a:ln>
                <a:solidFill>
                  <a:schemeClr val="tx2"/>
                </a:solidFill>
                <a:effectLst/>
                <a:latin typeface="Arial" panose="020B0604020202020204" pitchFamily="34" charset="0"/>
              </a:rPr>
              <a:t>a transferencia de datos ambos registros </a:t>
            </a:r>
            <a:r>
              <a:rPr lang="es-MX" altLang="es-MX" b="0">
                <a:solidFill>
                  <a:schemeClr val="tx2"/>
                </a:solidFill>
                <a:latin typeface="Arial" panose="020B0604020202020204" pitchFamily="34" charset="0"/>
              </a:rPr>
              <a:t>se desplazan un bit a la derecha en cada ciclo de </a:t>
            </a:r>
            <a:r>
              <a:rPr kumimoji="0" lang="es-MX" altLang="es-MX" b="1" i="0" u="none" strike="noStrike" cap="none" normalizeH="0" baseline="0">
                <a:ln>
                  <a:noFill/>
                </a:ln>
                <a:solidFill>
                  <a:schemeClr val="tx2"/>
                </a:solidFill>
                <a:effectLst/>
                <a:latin typeface="Arial" panose="020B0604020202020204" pitchFamily="34" charset="0"/>
              </a:rPr>
              <a:t>SCLK</a:t>
            </a:r>
            <a:r>
              <a:rPr lang="es-MX" altLang="es-MX" b="0">
                <a:solidFill>
                  <a:schemeClr val="tx2"/>
                </a:solidFill>
                <a:latin typeface="Arial" panose="020B0604020202020204" pitchFamily="34" charset="0"/>
              </a:rPr>
              <a:t>.</a:t>
            </a:r>
          </a:p>
          <a:p>
            <a:pPr marL="0" indent="0" algn="just" eaLnBrk="0" fontAlgn="base" hangingPunct="0">
              <a:lnSpc>
                <a:spcPct val="100000"/>
              </a:lnSpc>
              <a:spcBef>
                <a:spcPct val="0"/>
              </a:spcBef>
              <a:spcAft>
                <a:spcPct val="0"/>
              </a:spcAft>
              <a:buNone/>
            </a:pPr>
            <a:endParaRPr kumimoji="0" lang="es-MX" altLang="es-MX" b="0" i="0" u="none" strike="noStrike" cap="none" normalizeH="0" baseline="0">
              <a:ln>
                <a:noFill/>
              </a:ln>
              <a:solidFill>
                <a:schemeClr val="tx2"/>
              </a:solidFill>
              <a:effectLst/>
              <a:latin typeface="Arial" panose="020B0604020202020204" pitchFamily="34" charset="0"/>
            </a:endParaRPr>
          </a:p>
          <a:p>
            <a:pPr marL="0" indent="0" algn="just" eaLnBrk="0" fontAlgn="base" hangingPunct="0">
              <a:lnSpc>
                <a:spcPct val="100000"/>
              </a:lnSpc>
              <a:spcBef>
                <a:spcPct val="0"/>
              </a:spcBef>
              <a:spcAft>
                <a:spcPct val="0"/>
              </a:spcAft>
              <a:buNone/>
            </a:pPr>
            <a:r>
              <a:rPr kumimoji="0" lang="es-MX" altLang="es-MX" b="0" i="0" u="none" strike="noStrike" cap="none" normalizeH="0" baseline="0">
                <a:ln>
                  <a:noFill/>
                </a:ln>
                <a:solidFill>
                  <a:schemeClr val="tx2"/>
                </a:solidFill>
                <a:effectLst/>
                <a:latin typeface="Arial" panose="020B0604020202020204" pitchFamily="34" charset="0"/>
              </a:rPr>
              <a:t>Un dispositivo esclavo puede tener una entrada de selección de chip activa en bajo, </a:t>
            </a:r>
            <a:r>
              <a:rPr kumimoji="0" lang="es-MX" altLang="es-MX" i="0" u="none" strike="noStrike" cap="none" normalizeH="0" baseline="0">
                <a:ln>
                  <a:noFill/>
                </a:ln>
                <a:solidFill>
                  <a:schemeClr val="tx2"/>
                </a:solidFill>
                <a:effectLst/>
                <a:latin typeface="Arial" panose="020B0604020202020204" pitchFamily="34" charset="0"/>
              </a:rPr>
              <a:t>SS</a:t>
            </a:r>
            <a:r>
              <a:rPr kumimoji="0" lang="es-MX" altLang="es-MX" b="0" i="0" u="none" strike="noStrike" cap="none" normalizeH="0" baseline="0">
                <a:ln>
                  <a:noFill/>
                </a:ln>
                <a:solidFill>
                  <a:schemeClr val="tx2"/>
                </a:solidFill>
                <a:effectLst/>
                <a:latin typeface="Arial" panose="020B0604020202020204" pitchFamily="34" charset="0"/>
              </a:rPr>
              <a:t> (Select Slave) o </a:t>
            </a:r>
            <a:r>
              <a:rPr kumimoji="0" lang="es-MX" altLang="es-MX" i="0" u="none" strike="noStrike" cap="none" normalizeH="0" baseline="0">
                <a:ln>
                  <a:noFill/>
                </a:ln>
                <a:solidFill>
                  <a:schemeClr val="tx2"/>
                </a:solidFill>
                <a:effectLst/>
                <a:latin typeface="Arial" panose="020B0604020202020204" pitchFamily="34" charset="0"/>
              </a:rPr>
              <a:t>CS</a:t>
            </a:r>
            <a:r>
              <a:rPr kumimoji="0" lang="es-MX" altLang="es-MX" b="0" i="0" u="none" strike="noStrike" cap="none" normalizeH="0" baseline="0">
                <a:ln>
                  <a:noFill/>
                </a:ln>
                <a:solidFill>
                  <a:schemeClr val="tx2"/>
                </a:solidFill>
                <a:effectLst/>
                <a:latin typeface="Arial" panose="020B0604020202020204" pitchFamily="34" charset="0"/>
              </a:rPr>
              <a:t> (Chip Select). </a:t>
            </a:r>
          </a:p>
          <a:p>
            <a:pPr marL="0" indent="0" algn="just" eaLnBrk="0" fontAlgn="base" hangingPunct="0">
              <a:lnSpc>
                <a:spcPct val="100000"/>
              </a:lnSpc>
              <a:spcBef>
                <a:spcPct val="0"/>
              </a:spcBef>
              <a:spcAft>
                <a:spcPct val="0"/>
              </a:spcAft>
              <a:buNone/>
            </a:pPr>
            <a:r>
              <a:rPr kumimoji="0" lang="es-MX" altLang="es-MX" b="0" i="0" u="none" strike="noStrike" cap="none" normalizeH="0" baseline="0">
                <a:ln>
                  <a:noFill/>
                </a:ln>
                <a:solidFill>
                  <a:schemeClr val="tx2"/>
                </a:solidFill>
                <a:effectLst/>
                <a:latin typeface="Arial" panose="020B0604020202020204" pitchFamily="34" charset="0"/>
              </a:rPr>
              <a:t>Esta entrada se puede utilizar para que el maestro </a:t>
            </a:r>
            <a:r>
              <a:rPr kumimoji="0" lang="es-MX" altLang="es-MX" i="0" u="none" strike="noStrike" cap="none" normalizeH="0" baseline="0">
                <a:ln>
                  <a:noFill/>
                </a:ln>
                <a:solidFill>
                  <a:schemeClr val="tx2"/>
                </a:solidFill>
                <a:effectLst/>
                <a:latin typeface="Arial" panose="020B0604020202020204" pitchFamily="34" charset="0"/>
              </a:rPr>
              <a:t>seleccione</a:t>
            </a:r>
            <a:r>
              <a:rPr kumimoji="0" lang="es-MX" altLang="es-MX" b="0" i="0" u="none" strike="noStrike" cap="none" normalizeH="0" baseline="0">
                <a:ln>
                  <a:noFill/>
                </a:ln>
                <a:solidFill>
                  <a:schemeClr val="tx2"/>
                </a:solidFill>
                <a:effectLst/>
                <a:latin typeface="Arial" panose="020B0604020202020204" pitchFamily="34" charset="0"/>
              </a:rPr>
              <a:t> </a:t>
            </a:r>
            <a:r>
              <a:rPr kumimoji="0" lang="es-MX" altLang="es-MX" i="0" u="none" strike="noStrike" cap="none" normalizeH="0" baseline="0">
                <a:ln>
                  <a:noFill/>
                </a:ln>
                <a:solidFill>
                  <a:schemeClr val="tx2"/>
                </a:solidFill>
                <a:effectLst/>
                <a:latin typeface="Arial" panose="020B0604020202020204" pitchFamily="34" charset="0"/>
              </a:rPr>
              <a:t>el dispositivo esclavo deseado </a:t>
            </a:r>
            <a:r>
              <a:rPr kumimoji="0" lang="es-MX" altLang="es-MX" b="0" i="0" u="none" strike="noStrike" cap="none" normalizeH="0" baseline="0">
                <a:ln>
                  <a:noFill/>
                </a:ln>
                <a:solidFill>
                  <a:schemeClr val="tx2"/>
                </a:solidFill>
                <a:effectLst/>
                <a:latin typeface="Arial" panose="020B0604020202020204" pitchFamily="34" charset="0"/>
              </a:rPr>
              <a:t>si hay varios dispositivos esclavos en el bus.</a:t>
            </a:r>
            <a:endParaRPr kumimoji="0" lang="es-MX" altLang="es-MX" b="0" i="0" u="none" strike="noStrike" cap="none" normalizeH="0" baseline="0" dirty="0">
              <a:ln>
                <a:noFill/>
              </a:ln>
              <a:solidFill>
                <a:schemeClr val="tx2"/>
              </a:solidFill>
              <a:effectLst/>
              <a:latin typeface="Arial" panose="020B0604020202020204" pitchFamily="34" charset="0"/>
            </a:endParaRPr>
          </a:p>
        </p:txBody>
      </p:sp>
      <p:pic>
        <p:nvPicPr>
          <p:cNvPr id="11" name="Imagen 10" descr="Forma&#10;&#10;Descripción generada automáticamente con confianza media">
            <a:extLst>
              <a:ext uri="{FF2B5EF4-FFF2-40B4-BE49-F238E27FC236}">
                <a16:creationId xmlns:a16="http://schemas.microsoft.com/office/drawing/2014/main" id="{ACD1CFA8-C7A5-FD9D-8136-A9B63044FCDA}"/>
              </a:ext>
            </a:extLst>
          </p:cNvPr>
          <p:cNvPicPr>
            <a:picLocks noChangeAspect="1"/>
          </p:cNvPicPr>
          <p:nvPr/>
        </p:nvPicPr>
        <p:blipFill>
          <a:blip r:embed="rId3"/>
          <a:stretch>
            <a:fillRect/>
          </a:stretch>
        </p:blipFill>
        <p:spPr>
          <a:xfrm>
            <a:off x="6180588" y="2943517"/>
            <a:ext cx="5616575" cy="1977293"/>
          </a:xfrm>
          <a:prstGeom prst="rect">
            <a:avLst/>
          </a:prstGeom>
        </p:spPr>
      </p:pic>
    </p:spTree>
    <p:extLst>
      <p:ext uri="{BB962C8B-B14F-4D97-AF65-F5344CB8AC3E}">
        <p14:creationId xmlns:p14="http://schemas.microsoft.com/office/powerpoint/2010/main" val="283839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31567-9990-4B89-AF6E-CF9B06243635}"/>
              </a:ext>
            </a:extLst>
          </p:cNvPr>
          <p:cNvSpPr>
            <a:spLocks noGrp="1"/>
          </p:cNvSpPr>
          <p:nvPr>
            <p:ph type="title"/>
          </p:nvPr>
        </p:nvSpPr>
        <p:spPr/>
        <p:txBody>
          <a:bodyPr/>
          <a:lstStyle/>
          <a:p>
            <a:r>
              <a:rPr lang="es-MX" noProof="0" dirty="0"/>
              <a:t>Configuración de múltiples dispositivos</a:t>
            </a:r>
            <a:endParaRPr lang="es-MX" dirty="0"/>
          </a:p>
        </p:txBody>
      </p:sp>
      <p:sp>
        <p:nvSpPr>
          <p:cNvPr id="5" name="Marcador de fecha 4">
            <a:extLst>
              <a:ext uri="{FF2B5EF4-FFF2-40B4-BE49-F238E27FC236}">
                <a16:creationId xmlns:a16="http://schemas.microsoft.com/office/drawing/2014/main" id="{71BCE3BC-C1B4-BF72-6C32-AD043650EBBF}"/>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9887D906-B69E-0EAE-FCC3-36D6814B465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CFA07C9C-99D1-C999-3EAF-B5836EA81AD1}"/>
              </a:ext>
            </a:extLst>
          </p:cNvPr>
          <p:cNvSpPr>
            <a:spLocks noGrp="1"/>
          </p:cNvSpPr>
          <p:nvPr>
            <p:ph type="sldNum" sz="quarter" idx="12"/>
          </p:nvPr>
        </p:nvSpPr>
        <p:spPr/>
        <p:txBody>
          <a:bodyPr/>
          <a:lstStyle/>
          <a:p>
            <a:fld id="{36B5EA5A-BC32-A742-B11B-8E7414D5B535}" type="slidenum">
              <a:rPr lang="en-US" smtClean="0"/>
              <a:pPr/>
              <a:t>39</a:t>
            </a:fld>
            <a:endParaRPr lang="en-US" dirty="0"/>
          </a:p>
        </p:txBody>
      </p:sp>
      <p:sp>
        <p:nvSpPr>
          <p:cNvPr id="11" name="Marcador de contenido 10">
            <a:extLst>
              <a:ext uri="{FF2B5EF4-FFF2-40B4-BE49-F238E27FC236}">
                <a16:creationId xmlns:a16="http://schemas.microsoft.com/office/drawing/2014/main" id="{2AF09918-E329-7B28-25EB-FE46BEB4B392}"/>
              </a:ext>
            </a:extLst>
          </p:cNvPr>
          <p:cNvSpPr>
            <a:spLocks noGrp="1"/>
          </p:cNvSpPr>
          <p:nvPr>
            <p:ph sz="half" idx="1"/>
          </p:nvPr>
        </p:nvSpPr>
        <p:spPr/>
        <p:txBody>
          <a:bodyPr/>
          <a:lstStyle/>
          <a:p>
            <a:r>
              <a:rPr lang="es-MX" dirty="0"/>
              <a:t>Configuración en paralelo</a:t>
            </a:r>
          </a:p>
          <a:p>
            <a:pPr marL="342900" indent="-342900" algn="just">
              <a:buFont typeface="Arial" panose="020B0604020202020204" pitchFamily="34" charset="0"/>
              <a:buChar char="•"/>
            </a:pPr>
            <a:r>
              <a:rPr lang="es-MX" b="0" dirty="0"/>
              <a:t>Utiliza una línea CS dedicada para cada dispositivo esclavo.</a:t>
            </a:r>
          </a:p>
          <a:p>
            <a:pPr marL="342900" indent="-342900" algn="just">
              <a:buFont typeface="Arial" panose="020B0604020202020204" pitchFamily="34" charset="0"/>
              <a:buChar char="•"/>
            </a:pPr>
            <a:r>
              <a:rPr lang="es-MX" b="0" dirty="0"/>
              <a:t>Esta configuración puede acomodar un maestro y dispositivos esclavos independientes.</a:t>
            </a:r>
          </a:p>
        </p:txBody>
      </p:sp>
      <p:sp>
        <p:nvSpPr>
          <p:cNvPr id="15" name="Marcador de contenido 14">
            <a:extLst>
              <a:ext uri="{FF2B5EF4-FFF2-40B4-BE49-F238E27FC236}">
                <a16:creationId xmlns:a16="http://schemas.microsoft.com/office/drawing/2014/main" id="{8DDB5C59-B075-4A7C-CFFF-8C5DC581AE9D}"/>
              </a:ext>
            </a:extLst>
          </p:cNvPr>
          <p:cNvSpPr>
            <a:spLocks noGrp="1"/>
          </p:cNvSpPr>
          <p:nvPr>
            <p:ph sz="half" idx="2"/>
          </p:nvPr>
        </p:nvSpPr>
        <p:spPr/>
        <p:txBody>
          <a:bodyPr/>
          <a:lstStyle/>
          <a:p>
            <a:r>
              <a:rPr lang="es-MX" dirty="0"/>
              <a:t>Configuración en cadena</a:t>
            </a:r>
          </a:p>
          <a:p>
            <a:pPr marL="342900" indent="-342900" algn="just">
              <a:buFont typeface="Arial" panose="020B0604020202020204" pitchFamily="34" charset="0"/>
              <a:buChar char="•"/>
            </a:pPr>
            <a:r>
              <a:rPr lang="es-MX" b="0" dirty="0"/>
              <a:t>Conecta las líneas MOSI y MISO en una cadena en cascada.</a:t>
            </a:r>
          </a:p>
          <a:p>
            <a:pPr marL="342900" indent="-342900" algn="just">
              <a:buFont typeface="Arial" panose="020B0604020202020204" pitchFamily="34" charset="0"/>
              <a:buChar char="•"/>
            </a:pPr>
            <a:r>
              <a:rPr lang="es-MX" b="0" dirty="0"/>
              <a:t>Se utiliza una única línea CS para controlar todos los dispositivos esclavos.</a:t>
            </a:r>
          </a:p>
        </p:txBody>
      </p:sp>
      <p:pic>
        <p:nvPicPr>
          <p:cNvPr id="17" name="Imagen 16" descr="Imagen que contiene Gráfico de cajas y bigotes&#10;&#10;Descripción generada automáticamente">
            <a:extLst>
              <a:ext uri="{FF2B5EF4-FFF2-40B4-BE49-F238E27FC236}">
                <a16:creationId xmlns:a16="http://schemas.microsoft.com/office/drawing/2014/main" id="{FB074FE7-154B-95D7-E9C0-BE58EF9E86E0}"/>
              </a:ext>
            </a:extLst>
          </p:cNvPr>
          <p:cNvPicPr>
            <a:picLocks noChangeAspect="1"/>
          </p:cNvPicPr>
          <p:nvPr/>
        </p:nvPicPr>
        <p:blipFill>
          <a:blip r:embed="rId3"/>
          <a:stretch>
            <a:fillRect/>
          </a:stretch>
        </p:blipFill>
        <p:spPr>
          <a:xfrm>
            <a:off x="1602844" y="3545705"/>
            <a:ext cx="3226860" cy="2808000"/>
          </a:xfrm>
          <a:prstGeom prst="rect">
            <a:avLst/>
          </a:prstGeom>
        </p:spPr>
      </p:pic>
      <p:pic>
        <p:nvPicPr>
          <p:cNvPr id="19" name="Imagen 18" descr="Texto&#10;&#10;Descripción generada automáticamente con confianza media">
            <a:extLst>
              <a:ext uri="{FF2B5EF4-FFF2-40B4-BE49-F238E27FC236}">
                <a16:creationId xmlns:a16="http://schemas.microsoft.com/office/drawing/2014/main" id="{B981BC5C-1D99-A1C4-63EF-1672501A2074}"/>
              </a:ext>
            </a:extLst>
          </p:cNvPr>
          <p:cNvPicPr>
            <a:picLocks noChangeAspect="1"/>
          </p:cNvPicPr>
          <p:nvPr/>
        </p:nvPicPr>
        <p:blipFill>
          <a:blip r:embed="rId4"/>
          <a:stretch>
            <a:fillRect/>
          </a:stretch>
        </p:blipFill>
        <p:spPr>
          <a:xfrm>
            <a:off x="7362296" y="3545704"/>
            <a:ext cx="3226860" cy="2808000"/>
          </a:xfrm>
          <a:prstGeom prst="rect">
            <a:avLst/>
          </a:prstGeom>
        </p:spPr>
      </p:pic>
    </p:spTree>
    <p:extLst>
      <p:ext uri="{BB962C8B-B14F-4D97-AF65-F5344CB8AC3E}">
        <p14:creationId xmlns:p14="http://schemas.microsoft.com/office/powerpoint/2010/main" val="52036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88011" cy="4608512"/>
          </a:xfrm>
        </p:spPr>
        <p:txBody>
          <a:bodyPr>
            <a:normAutofit lnSpcReduction="10000"/>
          </a:bodyPr>
          <a:lstStyle/>
          <a:p>
            <a:pPr marL="0" indent="0" algn="just">
              <a:buNone/>
            </a:pPr>
            <a:r>
              <a:rPr lang="es-ES" noProof="0" dirty="0"/>
              <a:t>Los sistemas de adquisición de datos son un conjunto de herramientas utilizadas para recopilar, procesar y analizar datos de fenómenos físicos.</a:t>
            </a:r>
          </a:p>
          <a:p>
            <a:pPr marL="0" indent="0" algn="just">
              <a:buNone/>
            </a:pPr>
            <a:endParaRPr lang="es-ES" noProof="0" dirty="0"/>
          </a:p>
          <a:p>
            <a:pPr marL="0" indent="0" algn="just">
              <a:buNone/>
            </a:pPr>
            <a:r>
              <a:rPr lang="es-ES" noProof="0" dirty="0"/>
              <a:t>Aplicaciones:</a:t>
            </a:r>
          </a:p>
          <a:p>
            <a:pPr algn="just"/>
            <a:r>
              <a:rPr lang="es-ES" b="1" noProof="0" dirty="0"/>
              <a:t>Medicina</a:t>
            </a:r>
            <a:r>
              <a:rPr lang="es-ES" noProof="0" dirty="0"/>
              <a:t>: </a:t>
            </a:r>
            <a:r>
              <a:rPr lang="es-ES" b="0" noProof="0" dirty="0"/>
              <a:t>Diagnóstico de cáncer de mama y diabetes.</a:t>
            </a:r>
          </a:p>
          <a:p>
            <a:pPr algn="just"/>
            <a:r>
              <a:rPr lang="es-ES" b="1" noProof="0" dirty="0"/>
              <a:t>Espacio: </a:t>
            </a:r>
            <a:r>
              <a:rPr lang="es-ES" b="0" noProof="0" dirty="0"/>
              <a:t>Monitoreo de emisiones de CO2. </a:t>
            </a:r>
          </a:p>
          <a:p>
            <a:pPr algn="just"/>
            <a:r>
              <a:rPr lang="es-ES" noProof="0" dirty="0"/>
              <a:t>Visión nocturna: </a:t>
            </a:r>
            <a:r>
              <a:rPr lang="es-ES" b="0" dirty="0"/>
              <a:t>P</a:t>
            </a:r>
            <a:r>
              <a:rPr lang="es-ES" b="0" noProof="0" dirty="0" err="1"/>
              <a:t>ermiten</a:t>
            </a:r>
            <a:r>
              <a:rPr lang="es-ES" b="0" noProof="0" dirty="0"/>
              <a:t> la visión en la oscuridad, capturan la radiación emitida por objetos y seres vivos.</a:t>
            </a:r>
          </a:p>
          <a:p>
            <a:pPr algn="just"/>
            <a:r>
              <a:rPr lang="es-ES" b="1" noProof="0" dirty="0"/>
              <a:t>Agricultura: </a:t>
            </a:r>
            <a:r>
              <a:rPr lang="es-ES" b="0" noProof="0" dirty="0"/>
              <a:t>Identificación de zonas con estrés hídrico.</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Sistemas de adquisición de datos (</a:t>
            </a:r>
            <a:r>
              <a:rPr lang="es-MX" noProof="0" dirty="0" err="1"/>
              <a:t>DAQs</a:t>
            </a:r>
            <a:r>
              <a:rPr lang="es-MX" noProof="0" dirty="0"/>
              <a: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a:t>
            </a:fld>
            <a:endParaRPr lang="en-US" dirty="0"/>
          </a:p>
        </p:txBody>
      </p:sp>
      <p:grpSp>
        <p:nvGrpSpPr>
          <p:cNvPr id="22" name="Grupo 21">
            <a:extLst>
              <a:ext uri="{FF2B5EF4-FFF2-40B4-BE49-F238E27FC236}">
                <a16:creationId xmlns:a16="http://schemas.microsoft.com/office/drawing/2014/main" id="{DC5A3521-E634-74D3-FFEA-AD288F93FA1A}"/>
              </a:ext>
            </a:extLst>
          </p:cNvPr>
          <p:cNvGrpSpPr/>
          <p:nvPr/>
        </p:nvGrpSpPr>
        <p:grpSpPr>
          <a:xfrm>
            <a:off x="6282074" y="2148682"/>
            <a:ext cx="5501937" cy="3477418"/>
            <a:chOff x="6289521" y="1753394"/>
            <a:chExt cx="5501937" cy="3351211"/>
          </a:xfrm>
        </p:grpSpPr>
        <p:sp>
          <p:nvSpPr>
            <p:cNvPr id="9" name="Nube 8">
              <a:extLst>
                <a:ext uri="{FF2B5EF4-FFF2-40B4-BE49-F238E27FC236}">
                  <a16:creationId xmlns:a16="http://schemas.microsoft.com/office/drawing/2014/main" id="{DF24EC07-BD78-2BD5-9937-A8B4EF2BB472}"/>
                </a:ext>
              </a:extLst>
            </p:cNvPr>
            <p:cNvSpPr/>
            <p:nvPr/>
          </p:nvSpPr>
          <p:spPr>
            <a:xfrm>
              <a:off x="6289521" y="1753394"/>
              <a:ext cx="1527402" cy="1021645"/>
            </a:xfrm>
            <a:prstGeom prst="cloud">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Fenómeno físico</a:t>
              </a:r>
            </a:p>
          </p:txBody>
        </p:sp>
        <p:cxnSp>
          <p:nvCxnSpPr>
            <p:cNvPr id="10" name="Conector recto de flecha 9">
              <a:extLst>
                <a:ext uri="{FF2B5EF4-FFF2-40B4-BE49-F238E27FC236}">
                  <a16:creationId xmlns:a16="http://schemas.microsoft.com/office/drawing/2014/main" id="{88770103-6109-384D-76FB-F0B383D8BE5C}"/>
                </a:ext>
              </a:extLst>
            </p:cNvPr>
            <p:cNvCxnSpPr>
              <a:cxnSpLocks/>
            </p:cNvCxnSpPr>
            <p:nvPr/>
          </p:nvCxnSpPr>
          <p:spPr>
            <a:xfrm>
              <a:off x="7815651" y="2292319"/>
              <a:ext cx="5220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A78238C-E102-B992-94D7-031C0CFFAAC8}"/>
                </a:ext>
              </a:extLst>
            </p:cNvPr>
            <p:cNvSpPr/>
            <p:nvPr/>
          </p:nvSpPr>
          <p:spPr>
            <a:xfrm>
              <a:off x="8390522" y="1952383"/>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Sensor</a:t>
              </a:r>
            </a:p>
          </p:txBody>
        </p:sp>
        <p:sp>
          <p:nvSpPr>
            <p:cNvPr id="12" name="Rectángulo 11">
              <a:extLst>
                <a:ext uri="{FF2B5EF4-FFF2-40B4-BE49-F238E27FC236}">
                  <a16:creationId xmlns:a16="http://schemas.microsoft.com/office/drawing/2014/main" id="{39399073-CBB6-8F77-0CE3-9B44E43D25FF}"/>
                </a:ext>
              </a:extLst>
            </p:cNvPr>
            <p:cNvSpPr/>
            <p:nvPr/>
          </p:nvSpPr>
          <p:spPr>
            <a:xfrm>
              <a:off x="10243041" y="1952383"/>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Acondicionamiento de señal</a:t>
              </a:r>
            </a:p>
          </p:txBody>
        </p:sp>
        <p:sp>
          <p:nvSpPr>
            <p:cNvPr id="13" name="Rectángulo 12">
              <a:extLst>
                <a:ext uri="{FF2B5EF4-FFF2-40B4-BE49-F238E27FC236}">
                  <a16:creationId xmlns:a16="http://schemas.microsoft.com/office/drawing/2014/main" id="{174EA606-7F11-F85D-2522-63C89272D2E1}"/>
                </a:ext>
              </a:extLst>
            </p:cNvPr>
            <p:cNvSpPr/>
            <p:nvPr/>
          </p:nvSpPr>
          <p:spPr>
            <a:xfrm>
              <a:off x="10246328" y="3199752"/>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Computadora</a:t>
              </a:r>
            </a:p>
          </p:txBody>
        </p:sp>
        <p:sp>
          <p:nvSpPr>
            <p:cNvPr id="14" name="Rectángulo 13">
              <a:extLst>
                <a:ext uri="{FF2B5EF4-FFF2-40B4-BE49-F238E27FC236}">
                  <a16:creationId xmlns:a16="http://schemas.microsoft.com/office/drawing/2014/main" id="{F12E6B94-72C9-5480-BAA5-C854779CAE80}"/>
                </a:ext>
              </a:extLst>
            </p:cNvPr>
            <p:cNvSpPr/>
            <p:nvPr/>
          </p:nvSpPr>
          <p:spPr>
            <a:xfrm>
              <a:off x="10362990" y="4434234"/>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Software</a:t>
              </a:r>
            </a:p>
          </p:txBody>
        </p:sp>
        <p:sp>
          <p:nvSpPr>
            <p:cNvPr id="15" name="Rectángulo 14">
              <a:extLst>
                <a:ext uri="{FF2B5EF4-FFF2-40B4-BE49-F238E27FC236}">
                  <a16:creationId xmlns:a16="http://schemas.microsoft.com/office/drawing/2014/main" id="{723D69AB-E83A-2C90-FD76-75C933D114F5}"/>
                </a:ext>
              </a:extLst>
            </p:cNvPr>
            <p:cNvSpPr/>
            <p:nvPr/>
          </p:nvSpPr>
          <p:spPr>
            <a:xfrm>
              <a:off x="8506562" y="4430532"/>
              <a:ext cx="1304409"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Resultados</a:t>
              </a:r>
            </a:p>
          </p:txBody>
        </p:sp>
        <p:cxnSp>
          <p:nvCxnSpPr>
            <p:cNvPr id="17" name="Conector recto de flecha 16">
              <a:extLst>
                <a:ext uri="{FF2B5EF4-FFF2-40B4-BE49-F238E27FC236}">
                  <a16:creationId xmlns:a16="http://schemas.microsoft.com/office/drawing/2014/main" id="{A6E31300-EB18-5089-A86C-D240C4BF9DAD}"/>
                </a:ext>
              </a:extLst>
            </p:cNvPr>
            <p:cNvCxnSpPr>
              <a:cxnSpLocks/>
            </p:cNvCxnSpPr>
            <p:nvPr/>
          </p:nvCxnSpPr>
          <p:spPr>
            <a:xfrm>
              <a:off x="9695755" y="2292318"/>
              <a:ext cx="522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0D0BEB-B3EC-F25D-08D8-E580F9B33FA3}"/>
                </a:ext>
              </a:extLst>
            </p:cNvPr>
            <p:cNvCxnSpPr>
              <a:cxnSpLocks/>
            </p:cNvCxnSpPr>
            <p:nvPr/>
          </p:nvCxnSpPr>
          <p:spPr>
            <a:xfrm rot="5400000">
              <a:off x="10748577" y="289090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762D603-D6F6-B9B2-C674-3D4E41451E1D}"/>
                </a:ext>
              </a:extLst>
            </p:cNvPr>
            <p:cNvCxnSpPr>
              <a:cxnSpLocks/>
            </p:cNvCxnSpPr>
            <p:nvPr/>
          </p:nvCxnSpPr>
          <p:spPr>
            <a:xfrm rot="5400000">
              <a:off x="10741621" y="413827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FDCC5B0-B9E6-F18B-7A6F-552410C888FF}"/>
                </a:ext>
              </a:extLst>
            </p:cNvPr>
            <p:cNvCxnSpPr>
              <a:cxnSpLocks/>
            </p:cNvCxnSpPr>
            <p:nvPr/>
          </p:nvCxnSpPr>
          <p:spPr>
            <a:xfrm flipH="1">
              <a:off x="9834683" y="4785267"/>
              <a:ext cx="5217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2040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pPr marL="0" indent="0">
              <a:buNone/>
            </a:pPr>
            <a:r>
              <a:rPr lang="es-MX" noProof="0" dirty="0"/>
              <a:t>Sincronización del controlador</a:t>
            </a:r>
            <a:endParaRPr lang="es-MX" noProof="0"/>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12750" y="1449388"/>
            <a:ext cx="5759449" cy="4608512"/>
          </a:xfrm>
        </p:spPr>
        <p:txBody>
          <a:bodyPr>
            <a:normAutofit/>
          </a:bodyPr>
          <a:lstStyle/>
          <a:p>
            <a:pPr marL="342900" indent="-342900" algn="just">
              <a:buFont typeface="Arial" panose="020B0604020202020204" pitchFamily="34" charset="0"/>
              <a:buChar char="•"/>
            </a:pPr>
            <a:r>
              <a:rPr lang="es-MX" b="0" noProof="0" dirty="0"/>
              <a:t>El bus SPI utiliza los flancos del reloj SPI (SCLK) para controlar y sincronizar la transferencia de bits de los datos.</a:t>
            </a:r>
          </a:p>
          <a:p>
            <a:pPr marL="342900" indent="-342900" algn="just">
              <a:buFont typeface="Arial" panose="020B0604020202020204" pitchFamily="34" charset="0"/>
              <a:buChar char="•"/>
            </a:pPr>
            <a:r>
              <a:rPr lang="es-MX" b="0" noProof="0" dirty="0"/>
              <a:t>El envío y muestreo de bits se completan en el mismo ciclo de reloj SPI, pero en flancos de reloj opuestos.</a:t>
            </a:r>
          </a:p>
          <a:p>
            <a:pPr marL="342900" indent="-342900" algn="just">
              <a:buFont typeface="Arial" panose="020B0604020202020204" pitchFamily="34" charset="0"/>
              <a:buChar char="•"/>
            </a:pPr>
            <a:endParaRPr lang="es-MX" b="0" noProof="0" dirty="0"/>
          </a:p>
          <a:p>
            <a:pPr algn="just"/>
            <a:endParaRPr lang="es-MX" b="0" i="1" noProof="0" dirty="0"/>
          </a:p>
          <a:p>
            <a:pPr marL="342900" indent="-342900" algn="just">
              <a:buFont typeface="Arial" panose="020B0604020202020204" pitchFamily="34" charset="0"/>
              <a:buChar char="•"/>
            </a:pPr>
            <a:endParaRPr lang="es-MX" b="0" i="1" noProof="0" dirty="0"/>
          </a:p>
          <a:p>
            <a:pPr algn="just"/>
            <a:endParaRPr lang="es-MX" b="0" noProof="0" dirty="0"/>
          </a:p>
          <a:p>
            <a:pPr algn="just"/>
            <a:endParaRPr lang="es-MX" b="0" noProof="0" dirty="0"/>
          </a:p>
          <a:p>
            <a:pPr algn="just"/>
            <a:endParaRPr lang="es-MX" b="0" noProof="0" dirty="0"/>
          </a:p>
        </p:txBody>
      </p:sp>
      <p:pic>
        <p:nvPicPr>
          <p:cNvPr id="8" name="Imagen 7" descr="Interfaz de usuario gráfica, Texto, Aplicación&#10;&#10;Descripción generada automáticamente">
            <a:extLst>
              <a:ext uri="{FF2B5EF4-FFF2-40B4-BE49-F238E27FC236}">
                <a16:creationId xmlns:a16="http://schemas.microsoft.com/office/drawing/2014/main" id="{AEBA3397-A15A-BE7C-D8CC-4D1D96C7BDD3}"/>
              </a:ext>
            </a:extLst>
          </p:cNvPr>
          <p:cNvPicPr>
            <a:picLocks noChangeAspect="1"/>
          </p:cNvPicPr>
          <p:nvPr/>
        </p:nvPicPr>
        <p:blipFill>
          <a:blip r:embed="rId3"/>
          <a:stretch>
            <a:fillRect/>
          </a:stretch>
        </p:blipFill>
        <p:spPr>
          <a:xfrm>
            <a:off x="6172199" y="2234021"/>
            <a:ext cx="5611813" cy="3324997"/>
          </a:xfrm>
          <a:prstGeom prst="rect">
            <a:avLst/>
          </a:prstGeom>
          <a:noFill/>
        </p:spPr>
      </p:pic>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40</a:t>
            </a:fld>
            <a:endParaRPr lang="en-US"/>
          </a:p>
        </p:txBody>
      </p:sp>
    </p:spTree>
    <p:extLst>
      <p:ext uri="{BB962C8B-B14F-4D97-AF65-F5344CB8AC3E}">
        <p14:creationId xmlns:p14="http://schemas.microsoft.com/office/powerpoint/2010/main" val="2661161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449388"/>
            <a:ext cx="11380811" cy="1604494"/>
          </a:xfrm>
        </p:spPr>
        <p:txBody>
          <a:bodyPr/>
          <a:lstStyle/>
          <a:p>
            <a:pPr marL="0" indent="0" algn="just">
              <a:buNone/>
            </a:pPr>
            <a:r>
              <a:rPr lang="es-MX" b="0" dirty="0"/>
              <a:t>Existen cuatro modos de operación del SPI, los cuales dependen de dos parámetros:</a:t>
            </a:r>
          </a:p>
          <a:p>
            <a:pPr algn="just"/>
            <a:r>
              <a:rPr lang="es-MX" noProof="0" dirty="0"/>
              <a:t>Polaridad del reloj (CPOL): </a:t>
            </a:r>
            <a:r>
              <a:rPr lang="es-MX" b="0" noProof="0" dirty="0"/>
              <a:t>el valor de SCLK cuando está en reposo.</a:t>
            </a:r>
          </a:p>
          <a:p>
            <a:pPr algn="just"/>
            <a:r>
              <a:rPr lang="es-MX" dirty="0"/>
              <a:t>Fase del reloj (CPHA): </a:t>
            </a:r>
            <a:r>
              <a:rPr lang="es-MX" b="0" dirty="0"/>
              <a:t>flanco de reloj utilizado para enviar el primer bit de datos.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Modos de operación</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41</a:t>
            </a:fld>
            <a:endParaRPr lang="en-US" dirty="0"/>
          </a:p>
        </p:txBody>
      </p:sp>
      <p:graphicFrame>
        <p:nvGraphicFramePr>
          <p:cNvPr id="7" name="Tabla 6">
            <a:extLst>
              <a:ext uri="{FF2B5EF4-FFF2-40B4-BE49-F238E27FC236}">
                <a16:creationId xmlns:a16="http://schemas.microsoft.com/office/drawing/2014/main" id="{60A574F7-5872-C4A0-113A-1D8F581C944F}"/>
              </a:ext>
            </a:extLst>
          </p:cNvPr>
          <p:cNvGraphicFramePr>
            <a:graphicFrameLocks noGrp="1"/>
          </p:cNvGraphicFramePr>
          <p:nvPr>
            <p:extLst>
              <p:ext uri="{D42A27DB-BD31-4B8C-83A1-F6EECF244321}">
                <p14:modId xmlns:p14="http://schemas.microsoft.com/office/powerpoint/2010/main" val="3700317414"/>
              </p:ext>
            </p:extLst>
          </p:nvPr>
        </p:nvGraphicFramePr>
        <p:xfrm>
          <a:off x="1351280" y="3477375"/>
          <a:ext cx="9489440" cy="2667000"/>
        </p:xfrm>
        <a:graphic>
          <a:graphicData uri="http://schemas.openxmlformats.org/drawingml/2006/table">
            <a:tbl>
              <a:tblPr firstRow="1" bandRow="1">
                <a:tableStyleId>{8EC20E35-A176-4012-BC5E-935CFFF8708E}</a:tableStyleId>
              </a:tblPr>
              <a:tblGrid>
                <a:gridCol w="1009535">
                  <a:extLst>
                    <a:ext uri="{9D8B030D-6E8A-4147-A177-3AD203B41FA5}">
                      <a16:colId xmlns:a16="http://schemas.microsoft.com/office/drawing/2014/main" val="3784271164"/>
                    </a:ext>
                  </a:extLst>
                </a:gridCol>
                <a:gridCol w="1313410">
                  <a:extLst>
                    <a:ext uri="{9D8B030D-6E8A-4147-A177-3AD203B41FA5}">
                      <a16:colId xmlns:a16="http://schemas.microsoft.com/office/drawing/2014/main" val="2100762821"/>
                    </a:ext>
                  </a:extLst>
                </a:gridCol>
                <a:gridCol w="1280160">
                  <a:extLst>
                    <a:ext uri="{9D8B030D-6E8A-4147-A177-3AD203B41FA5}">
                      <a16:colId xmlns:a16="http://schemas.microsoft.com/office/drawing/2014/main" val="274606348"/>
                    </a:ext>
                  </a:extLst>
                </a:gridCol>
                <a:gridCol w="3956859">
                  <a:extLst>
                    <a:ext uri="{9D8B030D-6E8A-4147-A177-3AD203B41FA5}">
                      <a16:colId xmlns:a16="http://schemas.microsoft.com/office/drawing/2014/main" val="2656677254"/>
                    </a:ext>
                  </a:extLst>
                </a:gridCol>
                <a:gridCol w="1929476">
                  <a:extLst>
                    <a:ext uri="{9D8B030D-6E8A-4147-A177-3AD203B41FA5}">
                      <a16:colId xmlns:a16="http://schemas.microsoft.com/office/drawing/2014/main" val="3962861302"/>
                    </a:ext>
                  </a:extLst>
                </a:gridCol>
              </a:tblGrid>
              <a:tr h="0">
                <a:tc>
                  <a:txBody>
                    <a:bodyPr/>
                    <a:lstStyle/>
                    <a:p>
                      <a:pPr algn="ctr"/>
                      <a:r>
                        <a:rPr lang="es-MX" dirty="0"/>
                        <a:t>Modos SPI</a:t>
                      </a:r>
                    </a:p>
                  </a:txBody>
                  <a:tcPr/>
                </a:tc>
                <a:tc>
                  <a:txBody>
                    <a:bodyPr/>
                    <a:lstStyle/>
                    <a:p>
                      <a:pPr algn="ctr"/>
                      <a:r>
                        <a:rPr lang="es-MX" dirty="0" err="1"/>
                        <a:t>Clock</a:t>
                      </a:r>
                      <a:r>
                        <a:rPr lang="es-MX" dirty="0"/>
                        <a:t> </a:t>
                      </a:r>
                      <a:r>
                        <a:rPr lang="es-MX" dirty="0" err="1"/>
                        <a:t>Polarity</a:t>
                      </a:r>
                      <a:r>
                        <a:rPr lang="es-MX" dirty="0"/>
                        <a:t> (CPOL)</a:t>
                      </a:r>
                    </a:p>
                  </a:txBody>
                  <a:tcPr/>
                </a:tc>
                <a:tc>
                  <a:txBody>
                    <a:bodyPr/>
                    <a:lstStyle/>
                    <a:p>
                      <a:pPr algn="ctr"/>
                      <a:r>
                        <a:rPr lang="es-MX" dirty="0" err="1"/>
                        <a:t>Clock</a:t>
                      </a:r>
                      <a:r>
                        <a:rPr lang="es-MX" dirty="0"/>
                        <a:t> </a:t>
                      </a:r>
                      <a:r>
                        <a:rPr lang="es-MX" dirty="0" err="1"/>
                        <a:t>Phase</a:t>
                      </a:r>
                      <a:r>
                        <a:rPr lang="es-MX" dirty="0"/>
                        <a:t> (CPHA)</a:t>
                      </a:r>
                    </a:p>
                  </a:txBody>
                  <a:tcPr/>
                </a:tc>
                <a:tc>
                  <a:txBody>
                    <a:bodyPr/>
                    <a:lstStyle/>
                    <a:p>
                      <a:pPr algn="ctr"/>
                      <a:r>
                        <a:rPr lang="es-MX" dirty="0"/>
                        <a:t>Los datos se desplazan en</a:t>
                      </a:r>
                    </a:p>
                  </a:txBody>
                  <a:tcPr/>
                </a:tc>
                <a:tc>
                  <a:txBody>
                    <a:bodyPr/>
                    <a:lstStyle/>
                    <a:p>
                      <a:pPr algn="l"/>
                      <a:r>
                        <a:rPr lang="es-MX" dirty="0"/>
                        <a:t>Los datos se muestrean en</a:t>
                      </a:r>
                    </a:p>
                  </a:txBody>
                  <a:tcPr/>
                </a:tc>
                <a:extLst>
                  <a:ext uri="{0D108BD9-81ED-4DB2-BD59-A6C34878D82A}">
                    <a16:rowId xmlns:a16="http://schemas.microsoft.com/office/drawing/2014/main" val="2137804442"/>
                  </a:ext>
                </a:extLst>
              </a:tr>
              <a:tr h="370840">
                <a:tc>
                  <a:txBody>
                    <a:bodyPr/>
                    <a:lstStyle/>
                    <a:p>
                      <a:pPr algn="ctr"/>
                      <a:r>
                        <a:rPr lang="es-MX" dirty="0"/>
                        <a:t>0</a:t>
                      </a:r>
                    </a:p>
                  </a:txBody>
                  <a:tcPr/>
                </a:tc>
                <a:tc>
                  <a:txBody>
                    <a:bodyPr/>
                    <a:lstStyle/>
                    <a:p>
                      <a:pPr algn="ctr"/>
                      <a:r>
                        <a:rPr lang="es-MX" dirty="0"/>
                        <a:t>0</a:t>
                      </a:r>
                    </a:p>
                  </a:txBody>
                  <a:tcPr/>
                </a:tc>
                <a:tc>
                  <a:txBody>
                    <a:bodyPr/>
                    <a:lstStyle/>
                    <a:p>
                      <a:pPr algn="ctr"/>
                      <a:r>
                        <a:rPr lang="es-MX" dirty="0"/>
                        <a:t>0</a:t>
                      </a:r>
                    </a:p>
                  </a:txBody>
                  <a:tcPr/>
                </a:tc>
                <a:tc>
                  <a:txBody>
                    <a:bodyPr/>
                    <a:lstStyle/>
                    <a:p>
                      <a:pPr algn="ctr"/>
                      <a:r>
                        <a:rPr lang="es-MX" dirty="0"/>
                        <a:t>Bajada SCLK, y cuando CS se activa</a:t>
                      </a:r>
                    </a:p>
                  </a:txBody>
                  <a:tcPr/>
                </a:tc>
                <a:tc>
                  <a:txBody>
                    <a:bodyPr/>
                    <a:lstStyle/>
                    <a:p>
                      <a:pPr algn="ctr"/>
                      <a:r>
                        <a:rPr lang="es-MX" dirty="0"/>
                        <a:t>Subida SCLK</a:t>
                      </a:r>
                    </a:p>
                  </a:txBody>
                  <a:tcPr/>
                </a:tc>
                <a:extLst>
                  <a:ext uri="{0D108BD9-81ED-4DB2-BD59-A6C34878D82A}">
                    <a16:rowId xmlns:a16="http://schemas.microsoft.com/office/drawing/2014/main" val="2217070510"/>
                  </a:ext>
                </a:extLst>
              </a:tr>
              <a:tr h="370840">
                <a:tc>
                  <a:txBody>
                    <a:bodyPr/>
                    <a:lstStyle/>
                    <a:p>
                      <a:pPr algn="ctr"/>
                      <a:r>
                        <a:rPr lang="es-MX" dirty="0"/>
                        <a:t>1</a:t>
                      </a:r>
                    </a:p>
                  </a:txBody>
                  <a:tcPr/>
                </a:tc>
                <a:tc>
                  <a:txBody>
                    <a:bodyPr/>
                    <a:lstStyle/>
                    <a:p>
                      <a:pPr algn="ctr"/>
                      <a:r>
                        <a:rPr lang="es-MX" dirty="0"/>
                        <a:t>0</a:t>
                      </a:r>
                    </a:p>
                  </a:txBody>
                  <a:tcPr/>
                </a:tc>
                <a:tc>
                  <a:txBody>
                    <a:bodyPr/>
                    <a:lstStyle/>
                    <a:p>
                      <a:pPr algn="ctr"/>
                      <a:r>
                        <a:rPr lang="es-MX" dirty="0"/>
                        <a:t>1</a:t>
                      </a:r>
                    </a:p>
                  </a:txBody>
                  <a:tcPr/>
                </a:tc>
                <a:tc>
                  <a:txBody>
                    <a:bodyPr/>
                    <a:lstStyle/>
                    <a:p>
                      <a:pPr algn="ctr"/>
                      <a:r>
                        <a:rPr lang="es-MX" dirty="0"/>
                        <a:t>Subida SCLK</a:t>
                      </a:r>
                    </a:p>
                  </a:txBody>
                  <a:tcPr/>
                </a:tc>
                <a:tc>
                  <a:txBody>
                    <a:bodyPr/>
                    <a:lstStyle/>
                    <a:p>
                      <a:pPr algn="ctr"/>
                      <a:r>
                        <a:rPr lang="es-MX" dirty="0"/>
                        <a:t>Bajada SCLK</a:t>
                      </a:r>
                    </a:p>
                  </a:txBody>
                  <a:tcPr/>
                </a:tc>
                <a:extLst>
                  <a:ext uri="{0D108BD9-81ED-4DB2-BD59-A6C34878D82A}">
                    <a16:rowId xmlns:a16="http://schemas.microsoft.com/office/drawing/2014/main" val="3667002353"/>
                  </a:ext>
                </a:extLst>
              </a:tr>
              <a:tr h="370840">
                <a:tc>
                  <a:txBody>
                    <a:bodyPr/>
                    <a:lstStyle/>
                    <a:p>
                      <a:pPr algn="ctr"/>
                      <a:r>
                        <a:rPr lang="es-MX" dirty="0"/>
                        <a:t>2</a:t>
                      </a:r>
                    </a:p>
                  </a:txBody>
                  <a:tcPr/>
                </a:tc>
                <a:tc>
                  <a:txBody>
                    <a:bodyPr/>
                    <a:lstStyle/>
                    <a:p>
                      <a:pPr algn="ctr"/>
                      <a:r>
                        <a:rPr lang="es-MX" dirty="0"/>
                        <a:t>1</a:t>
                      </a:r>
                    </a:p>
                  </a:txBody>
                  <a:tcPr/>
                </a:tc>
                <a:tc>
                  <a:txBody>
                    <a:bodyPr/>
                    <a:lstStyle/>
                    <a:p>
                      <a:pPr algn="ctr"/>
                      <a:r>
                        <a:rPr lang="es-MX"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subida SCLK, y cuando CS se activa</a:t>
                      </a:r>
                    </a:p>
                    <a:p>
                      <a:pPr algn="ctr"/>
                      <a:endParaRPr lang="es-MX" dirty="0"/>
                    </a:p>
                  </a:txBody>
                  <a:tcPr/>
                </a:tc>
                <a:tc>
                  <a:txBody>
                    <a:bodyPr/>
                    <a:lstStyle/>
                    <a:p>
                      <a:pPr algn="ctr"/>
                      <a:r>
                        <a:rPr lang="es-MX" dirty="0"/>
                        <a:t>Bajada SCLK</a:t>
                      </a:r>
                    </a:p>
                  </a:txBody>
                  <a:tcPr/>
                </a:tc>
                <a:extLst>
                  <a:ext uri="{0D108BD9-81ED-4DB2-BD59-A6C34878D82A}">
                    <a16:rowId xmlns:a16="http://schemas.microsoft.com/office/drawing/2014/main" val="2132663954"/>
                  </a:ext>
                </a:extLst>
              </a:tr>
              <a:tr h="370840">
                <a:tc>
                  <a:txBody>
                    <a:bodyPr/>
                    <a:lstStyle/>
                    <a:p>
                      <a:pPr algn="ctr"/>
                      <a:r>
                        <a:rPr lang="es-MX" dirty="0"/>
                        <a:t>3</a:t>
                      </a:r>
                    </a:p>
                  </a:txBody>
                  <a:tcPr/>
                </a:tc>
                <a:tc>
                  <a:txBody>
                    <a:bodyPr/>
                    <a:lstStyle/>
                    <a:p>
                      <a:pPr algn="ctr"/>
                      <a:r>
                        <a:rPr lang="es-MX" dirty="0"/>
                        <a:t>1</a:t>
                      </a:r>
                    </a:p>
                  </a:txBody>
                  <a:tcPr/>
                </a:tc>
                <a:tc>
                  <a:txBody>
                    <a:bodyPr/>
                    <a:lstStyle/>
                    <a:p>
                      <a:pPr algn="ctr"/>
                      <a:r>
                        <a:rPr lang="es-MX" dirty="0"/>
                        <a:t>1</a:t>
                      </a:r>
                    </a:p>
                  </a:txBody>
                  <a:tcPr/>
                </a:tc>
                <a:tc>
                  <a:txBody>
                    <a:bodyPr/>
                    <a:lstStyle/>
                    <a:p>
                      <a:pPr algn="ctr"/>
                      <a:r>
                        <a:rPr lang="es-MX" dirty="0"/>
                        <a:t>Bajada SCLK</a:t>
                      </a:r>
                    </a:p>
                  </a:txBody>
                  <a:tcPr/>
                </a:tc>
                <a:tc>
                  <a:txBody>
                    <a:bodyPr/>
                    <a:lstStyle/>
                    <a:p>
                      <a:pPr algn="ctr"/>
                      <a:r>
                        <a:rPr lang="es-MX" dirty="0"/>
                        <a:t>Subida SCLK</a:t>
                      </a:r>
                    </a:p>
                  </a:txBody>
                  <a:tcPr/>
                </a:tc>
                <a:extLst>
                  <a:ext uri="{0D108BD9-81ED-4DB2-BD59-A6C34878D82A}">
                    <a16:rowId xmlns:a16="http://schemas.microsoft.com/office/drawing/2014/main" val="1469205884"/>
                  </a:ext>
                </a:extLst>
              </a:tr>
            </a:tbl>
          </a:graphicData>
        </a:graphic>
      </p:graphicFrame>
    </p:spTree>
    <p:extLst>
      <p:ext uri="{BB962C8B-B14F-4D97-AF65-F5344CB8AC3E}">
        <p14:creationId xmlns:p14="http://schemas.microsoft.com/office/powerpoint/2010/main" val="108733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pPr marL="0" indent="0">
              <a:buNone/>
            </a:pPr>
            <a:r>
              <a:rPr lang="es-MX" noProof="0" dirty="0"/>
              <a:t>Aspectos indefinidos</a:t>
            </a:r>
            <a:endParaRPr lang="es-MX" noProof="0"/>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2264"/>
            <a:ext cx="5616575" cy="4608512"/>
          </a:xfrm>
        </p:spPr>
        <p:txBody>
          <a:bodyPr>
            <a:normAutofit/>
          </a:bodyPr>
          <a:lstStyle/>
          <a:p>
            <a:pPr marL="0" indent="0" algn="just">
              <a:buNone/>
            </a:pPr>
            <a:r>
              <a:rPr lang="es-MX" b="0" noProof="0" dirty="0"/>
              <a:t>No existe un organismo rector u organización que supervise este estándar </a:t>
            </a:r>
          </a:p>
          <a:p>
            <a:pPr marL="342900" indent="-342900" algn="just">
              <a:buFont typeface="Arial" panose="020B0604020202020204" pitchFamily="34" charset="0"/>
              <a:buChar char="•"/>
            </a:pPr>
            <a:r>
              <a:rPr lang="es-MX" noProof="0" dirty="0"/>
              <a:t>Uso de la señal CS</a:t>
            </a:r>
          </a:p>
          <a:p>
            <a:pPr marL="342900" indent="-342900" algn="just">
              <a:buFont typeface="Arial" panose="020B0604020202020204" pitchFamily="34" charset="0"/>
              <a:buChar char="•"/>
            </a:pPr>
            <a:r>
              <a:rPr lang="es-MX" dirty="0"/>
              <a:t>Número de bits en un intercambio de datos</a:t>
            </a:r>
            <a:endParaRPr lang="es-MX" noProof="0" dirty="0"/>
          </a:p>
          <a:p>
            <a:pPr marL="0" indent="0" algn="just">
              <a:buNone/>
            </a:pPr>
            <a:r>
              <a:rPr lang="es-MX" b="0" dirty="0"/>
              <a:t>El estándar SPI no define el tiempo de preparación, el tiempo de retención y el tiempo de cambio entre dos transacciones, tampoco especifica el número de bits en un intercambio de datos ni el orden de la transmisión, es decir, si se transfiere primero el bit más significativo (MSB) o el bit menos significativo.</a:t>
            </a:r>
            <a:endParaRPr lang="es-MX" b="0" noProof="0" dirty="0"/>
          </a:p>
        </p:txBody>
      </p:sp>
      <p:pic>
        <p:nvPicPr>
          <p:cNvPr id="8" name="Imagen 7" descr="Interfaz de usuario gráfica, Texto&#10;&#10;Descripción generada automáticamente">
            <a:extLst>
              <a:ext uri="{FF2B5EF4-FFF2-40B4-BE49-F238E27FC236}">
                <a16:creationId xmlns:a16="http://schemas.microsoft.com/office/drawing/2014/main" id="{04CF4A9D-F37E-6780-94E1-AF30F0F79FDF}"/>
              </a:ext>
            </a:extLst>
          </p:cNvPr>
          <p:cNvPicPr>
            <a:picLocks noChangeAspect="1"/>
          </p:cNvPicPr>
          <p:nvPr/>
        </p:nvPicPr>
        <p:blipFill>
          <a:blip r:embed="rId3"/>
          <a:stretch>
            <a:fillRect/>
          </a:stretch>
        </p:blipFill>
        <p:spPr>
          <a:xfrm>
            <a:off x="6172199" y="2942512"/>
            <a:ext cx="5611813" cy="1908015"/>
          </a:xfrm>
          <a:prstGeom prst="rect">
            <a:avLst/>
          </a:prstGeom>
          <a:noFill/>
        </p:spPr>
      </p:pic>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42</a:t>
            </a:fld>
            <a:endParaRPr lang="en-US"/>
          </a:p>
        </p:txBody>
      </p:sp>
    </p:spTree>
    <p:extLst>
      <p:ext uri="{BB962C8B-B14F-4D97-AF65-F5344CB8AC3E}">
        <p14:creationId xmlns:p14="http://schemas.microsoft.com/office/powerpoint/2010/main" val="3348381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ADCs</a:t>
            </a:r>
            <a:r>
              <a:rPr lang="es-MX" noProof="0" dirty="0"/>
              <a:t> y </a:t>
            </a:r>
            <a:r>
              <a:rPr lang="es-MX" noProof="0" dirty="0" err="1"/>
              <a:t>DACs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43</a:t>
            </a:fld>
            <a:endParaRPr lang="en-US" dirty="0"/>
          </a:p>
        </p:txBody>
      </p:sp>
    </p:spTree>
    <p:extLst>
      <p:ext uri="{BB962C8B-B14F-4D97-AF65-F5344CB8AC3E}">
        <p14:creationId xmlns:p14="http://schemas.microsoft.com/office/powerpoint/2010/main" val="789808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lstStyle/>
          <a:p>
            <a:pPr marL="0" indent="0" algn="just">
              <a:buNone/>
            </a:pPr>
            <a:r>
              <a:rPr lang="es-MX" b="0" dirty="0"/>
              <a:t>Los convertidores analógico-digitales (ADC) traducen las magnitudes analógicas, características de la mayoría de los fenómenos del mundo real, a lenguaje digital, utilizado en el procesamiento de la información, la informática, la transmisión de datos y los sistemas de control.</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r>
              <a:rPr lang="es-MX" dirty="0"/>
              <a:t>Convertidores analógico-digital (ADC)</a:t>
            </a:r>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44</a:t>
            </a:fld>
            <a:endParaRPr lang="en-US" dirty="0"/>
          </a:p>
        </p:txBody>
      </p:sp>
      <p:graphicFrame>
        <p:nvGraphicFramePr>
          <p:cNvPr id="7" name="Tabla 6">
            <a:extLst>
              <a:ext uri="{FF2B5EF4-FFF2-40B4-BE49-F238E27FC236}">
                <a16:creationId xmlns:a16="http://schemas.microsoft.com/office/drawing/2014/main" id="{7690B574-E84D-1EE0-0B25-1035090089BE}"/>
              </a:ext>
            </a:extLst>
          </p:cNvPr>
          <p:cNvGraphicFramePr>
            <a:graphicFrameLocks noGrp="1"/>
          </p:cNvGraphicFramePr>
          <p:nvPr>
            <p:extLst>
              <p:ext uri="{D42A27DB-BD31-4B8C-83A1-F6EECF244321}">
                <p14:modId xmlns:p14="http://schemas.microsoft.com/office/powerpoint/2010/main" val="734275264"/>
              </p:ext>
            </p:extLst>
          </p:nvPr>
        </p:nvGraphicFramePr>
        <p:xfrm>
          <a:off x="426867" y="2798097"/>
          <a:ext cx="11361933" cy="1854200"/>
        </p:xfrm>
        <a:graphic>
          <a:graphicData uri="http://schemas.openxmlformats.org/drawingml/2006/table">
            <a:tbl>
              <a:tblPr firstRow="1" bandRow="1">
                <a:tableStyleId>{8EC20E35-A176-4012-BC5E-935CFFF8708E}</a:tableStyleId>
              </a:tblPr>
              <a:tblGrid>
                <a:gridCol w="1442288">
                  <a:extLst>
                    <a:ext uri="{9D8B030D-6E8A-4147-A177-3AD203B41FA5}">
                      <a16:colId xmlns:a16="http://schemas.microsoft.com/office/drawing/2014/main" val="700653023"/>
                    </a:ext>
                  </a:extLst>
                </a:gridCol>
                <a:gridCol w="1194983">
                  <a:extLst>
                    <a:ext uri="{9D8B030D-6E8A-4147-A177-3AD203B41FA5}">
                      <a16:colId xmlns:a16="http://schemas.microsoft.com/office/drawing/2014/main" val="182462489"/>
                    </a:ext>
                  </a:extLst>
                </a:gridCol>
                <a:gridCol w="1317352">
                  <a:extLst>
                    <a:ext uri="{9D8B030D-6E8A-4147-A177-3AD203B41FA5}">
                      <a16:colId xmlns:a16="http://schemas.microsoft.com/office/drawing/2014/main" val="2216298338"/>
                    </a:ext>
                  </a:extLst>
                </a:gridCol>
                <a:gridCol w="1294240">
                  <a:extLst>
                    <a:ext uri="{9D8B030D-6E8A-4147-A177-3AD203B41FA5}">
                      <a16:colId xmlns:a16="http://schemas.microsoft.com/office/drawing/2014/main" val="2982491150"/>
                    </a:ext>
                  </a:extLst>
                </a:gridCol>
                <a:gridCol w="1328907">
                  <a:extLst>
                    <a:ext uri="{9D8B030D-6E8A-4147-A177-3AD203B41FA5}">
                      <a16:colId xmlns:a16="http://schemas.microsoft.com/office/drawing/2014/main" val="2854097938"/>
                    </a:ext>
                  </a:extLst>
                </a:gridCol>
                <a:gridCol w="4784163">
                  <a:extLst>
                    <a:ext uri="{9D8B030D-6E8A-4147-A177-3AD203B41FA5}">
                      <a16:colId xmlns:a16="http://schemas.microsoft.com/office/drawing/2014/main" val="2505018453"/>
                    </a:ext>
                  </a:extLst>
                </a:gridCol>
              </a:tblGrid>
              <a:tr h="370840">
                <a:tc>
                  <a:txBody>
                    <a:bodyPr/>
                    <a:lstStyle/>
                    <a:p>
                      <a:pPr algn="ctr"/>
                      <a:r>
                        <a:rPr lang="es-MX" sz="1400" dirty="0"/>
                        <a:t>Arquitectura</a:t>
                      </a:r>
                    </a:p>
                  </a:txBody>
                  <a:tcPr/>
                </a:tc>
                <a:tc>
                  <a:txBody>
                    <a:bodyPr/>
                    <a:lstStyle/>
                    <a:p>
                      <a:pPr algn="ctr"/>
                      <a:r>
                        <a:rPr lang="es-MX" sz="1400" dirty="0"/>
                        <a:t>Velocidad</a:t>
                      </a:r>
                    </a:p>
                  </a:txBody>
                  <a:tcPr/>
                </a:tc>
                <a:tc>
                  <a:txBody>
                    <a:bodyPr/>
                    <a:lstStyle/>
                    <a:p>
                      <a:pPr algn="ctr"/>
                      <a:r>
                        <a:rPr lang="es-MX" sz="1400" dirty="0"/>
                        <a:t>Resolución</a:t>
                      </a:r>
                    </a:p>
                  </a:txBody>
                  <a:tcPr/>
                </a:tc>
                <a:tc>
                  <a:txBody>
                    <a:bodyPr/>
                    <a:lstStyle/>
                    <a:p>
                      <a:pPr algn="ctr"/>
                      <a:r>
                        <a:rPr lang="es-MX" sz="1400" dirty="0"/>
                        <a:t>Latencia</a:t>
                      </a:r>
                    </a:p>
                  </a:txBody>
                  <a:tcPr/>
                </a:tc>
                <a:tc>
                  <a:txBody>
                    <a:bodyPr/>
                    <a:lstStyle/>
                    <a:p>
                      <a:pPr algn="ctr"/>
                      <a:r>
                        <a:rPr lang="es-MX" sz="1400" dirty="0"/>
                        <a:t>Complejidad</a:t>
                      </a:r>
                    </a:p>
                  </a:txBody>
                  <a:tcPr/>
                </a:tc>
                <a:tc>
                  <a:txBody>
                    <a:bodyPr/>
                    <a:lstStyle/>
                    <a:p>
                      <a:pPr algn="ctr"/>
                      <a:r>
                        <a:rPr lang="es-MX" sz="1400" dirty="0"/>
                        <a:t>Aplicación Ideal</a:t>
                      </a:r>
                    </a:p>
                  </a:txBody>
                  <a:tcPr/>
                </a:tc>
                <a:extLst>
                  <a:ext uri="{0D108BD9-81ED-4DB2-BD59-A6C34878D82A}">
                    <a16:rowId xmlns:a16="http://schemas.microsoft.com/office/drawing/2014/main" val="2050213505"/>
                  </a:ext>
                </a:extLst>
              </a:tr>
              <a:tr h="370840">
                <a:tc>
                  <a:txBody>
                    <a:bodyPr/>
                    <a:lstStyle/>
                    <a:p>
                      <a:pPr algn="ctr"/>
                      <a:r>
                        <a:rPr lang="es-MX" sz="1600" dirty="0"/>
                        <a:t>Flash</a:t>
                      </a:r>
                    </a:p>
                  </a:txBody>
                  <a:tcPr/>
                </a:tc>
                <a:tc>
                  <a:txBody>
                    <a:bodyPr/>
                    <a:lstStyle/>
                    <a:p>
                      <a:pPr algn="ctr"/>
                      <a:r>
                        <a:rPr lang="es-MX" sz="1600" dirty="0"/>
                        <a:t>Muy alta</a:t>
                      </a:r>
                    </a:p>
                  </a:txBody>
                  <a:tcPr/>
                </a:tc>
                <a:tc>
                  <a:txBody>
                    <a:bodyPr/>
                    <a:lstStyle/>
                    <a:p>
                      <a:pPr algn="ctr"/>
                      <a:r>
                        <a:rPr lang="es-MX" sz="1600" dirty="0"/>
                        <a:t>Baja</a:t>
                      </a:r>
                    </a:p>
                  </a:txBody>
                  <a:tcPr/>
                </a:tc>
                <a:tc>
                  <a:txBody>
                    <a:bodyPr/>
                    <a:lstStyle/>
                    <a:p>
                      <a:pPr algn="ctr"/>
                      <a:r>
                        <a:rPr lang="es-MX" sz="1600" dirty="0"/>
                        <a:t>Muy baja</a:t>
                      </a:r>
                    </a:p>
                  </a:txBody>
                  <a:tcPr/>
                </a:tc>
                <a:tc>
                  <a:txBody>
                    <a:bodyPr/>
                    <a:lstStyle/>
                    <a:p>
                      <a:pPr algn="ctr"/>
                      <a:r>
                        <a:rPr lang="es-MX" sz="1600" dirty="0"/>
                        <a:t>Muy alta</a:t>
                      </a:r>
                    </a:p>
                  </a:txBody>
                  <a:tcPr/>
                </a:tc>
                <a:tc>
                  <a:txBody>
                    <a:bodyPr/>
                    <a:lstStyle/>
                    <a:p>
                      <a:pPr algn="l"/>
                      <a:r>
                        <a:rPr lang="es-MX" sz="1600" dirty="0"/>
                        <a:t>Sistemas de alta velocidad (telecomunicaciones)</a:t>
                      </a:r>
                    </a:p>
                  </a:txBody>
                  <a:tcPr/>
                </a:tc>
                <a:extLst>
                  <a:ext uri="{0D108BD9-81ED-4DB2-BD59-A6C34878D82A}">
                    <a16:rowId xmlns:a16="http://schemas.microsoft.com/office/drawing/2014/main" val="3430305024"/>
                  </a:ext>
                </a:extLst>
              </a:tr>
              <a:tr h="370840">
                <a:tc>
                  <a:txBody>
                    <a:bodyPr/>
                    <a:lstStyle/>
                    <a:p>
                      <a:pPr algn="ctr"/>
                      <a:r>
                        <a:rPr lang="es-MX" sz="1600" dirty="0"/>
                        <a:t>Pipeline</a:t>
                      </a:r>
                    </a:p>
                  </a:txBody>
                  <a:tcPr/>
                </a:tc>
                <a:tc>
                  <a:txBody>
                    <a:bodyPr/>
                    <a:lstStyle/>
                    <a:p>
                      <a:pPr algn="ctr"/>
                      <a:r>
                        <a:rPr lang="es-MX" sz="1600" dirty="0"/>
                        <a:t>Alta</a:t>
                      </a:r>
                    </a:p>
                  </a:txBody>
                  <a:tcPr/>
                </a:tc>
                <a:tc>
                  <a:txBody>
                    <a:bodyPr/>
                    <a:lstStyle/>
                    <a:p>
                      <a:pPr algn="ctr"/>
                      <a:r>
                        <a:rPr lang="es-MX" sz="1600" dirty="0"/>
                        <a:t>Media-alta</a:t>
                      </a:r>
                    </a:p>
                  </a:txBody>
                  <a:tcPr/>
                </a:tc>
                <a:tc>
                  <a:txBody>
                    <a:bodyPr/>
                    <a:lstStyle/>
                    <a:p>
                      <a:pPr algn="ctr"/>
                      <a:r>
                        <a:rPr lang="es-MX" sz="1600" dirty="0"/>
                        <a:t>Media</a:t>
                      </a:r>
                    </a:p>
                  </a:txBody>
                  <a:tcPr/>
                </a:tc>
                <a:tc>
                  <a:txBody>
                    <a:bodyPr/>
                    <a:lstStyle/>
                    <a:p>
                      <a:pPr algn="ctr"/>
                      <a:r>
                        <a:rPr lang="es-MX" sz="1600" dirty="0"/>
                        <a:t>Alta</a:t>
                      </a:r>
                    </a:p>
                  </a:txBody>
                  <a:tcPr/>
                </a:tc>
                <a:tc>
                  <a:txBody>
                    <a:bodyPr/>
                    <a:lstStyle/>
                    <a:p>
                      <a:r>
                        <a:rPr lang="es-MX" sz="1600" dirty="0"/>
                        <a:t>Alta resolución con alta velocidad (imagen, radar)</a:t>
                      </a:r>
                    </a:p>
                  </a:txBody>
                  <a:tcPr/>
                </a:tc>
                <a:extLst>
                  <a:ext uri="{0D108BD9-81ED-4DB2-BD59-A6C34878D82A}">
                    <a16:rowId xmlns:a16="http://schemas.microsoft.com/office/drawing/2014/main" val="390752751"/>
                  </a:ext>
                </a:extLst>
              </a:tr>
              <a:tr h="370840">
                <a:tc>
                  <a:txBody>
                    <a:bodyPr/>
                    <a:lstStyle/>
                    <a:p>
                      <a:pPr algn="ctr"/>
                      <a:r>
                        <a:rPr lang="es-MX" sz="1600" dirty="0"/>
                        <a:t>SAR</a:t>
                      </a:r>
                    </a:p>
                  </a:txBody>
                  <a:tcPr>
                    <a:solidFill>
                      <a:srgbClr val="8DF7A7"/>
                    </a:solidFill>
                  </a:tcPr>
                </a:tc>
                <a:tc>
                  <a:txBody>
                    <a:bodyPr/>
                    <a:lstStyle/>
                    <a:p>
                      <a:pPr algn="ctr"/>
                      <a:r>
                        <a:rPr lang="es-MX" sz="1600" dirty="0"/>
                        <a:t>Media</a:t>
                      </a:r>
                    </a:p>
                  </a:txBody>
                  <a:tcPr>
                    <a:solidFill>
                      <a:srgbClr val="8DF7A7"/>
                    </a:solidFill>
                  </a:tcPr>
                </a:tc>
                <a:tc>
                  <a:txBody>
                    <a:bodyPr/>
                    <a:lstStyle/>
                    <a:p>
                      <a:pPr algn="ctr"/>
                      <a:r>
                        <a:rPr lang="es-MX" sz="1600" dirty="0"/>
                        <a:t>Alta</a:t>
                      </a:r>
                    </a:p>
                  </a:txBody>
                  <a:tcPr>
                    <a:solidFill>
                      <a:srgbClr val="8DF7A7"/>
                    </a:solidFill>
                  </a:tcPr>
                </a:tc>
                <a:tc>
                  <a:txBody>
                    <a:bodyPr/>
                    <a:lstStyle/>
                    <a:p>
                      <a:pPr algn="ctr"/>
                      <a:r>
                        <a:rPr lang="es-MX" sz="1600" dirty="0"/>
                        <a:t>Baja</a:t>
                      </a:r>
                    </a:p>
                  </a:txBody>
                  <a:tcPr>
                    <a:solidFill>
                      <a:srgbClr val="8DF7A7"/>
                    </a:solidFill>
                  </a:tcPr>
                </a:tc>
                <a:tc>
                  <a:txBody>
                    <a:bodyPr/>
                    <a:lstStyle/>
                    <a:p>
                      <a:pPr algn="ctr"/>
                      <a:r>
                        <a:rPr lang="es-MX" sz="1600" dirty="0"/>
                        <a:t>Baja</a:t>
                      </a:r>
                    </a:p>
                  </a:txBody>
                  <a:tcPr>
                    <a:solidFill>
                      <a:srgbClr val="8DF7A7"/>
                    </a:solidFill>
                  </a:tcPr>
                </a:tc>
                <a:tc>
                  <a:txBody>
                    <a:bodyPr/>
                    <a:lstStyle/>
                    <a:p>
                      <a:r>
                        <a:rPr lang="es-MX" sz="1600" dirty="0"/>
                        <a:t>Instrumentación de precisión, adquisición de datos</a:t>
                      </a:r>
                    </a:p>
                  </a:txBody>
                  <a:tcPr>
                    <a:solidFill>
                      <a:srgbClr val="8DF7A7"/>
                    </a:solidFill>
                  </a:tcPr>
                </a:tc>
                <a:extLst>
                  <a:ext uri="{0D108BD9-81ED-4DB2-BD59-A6C34878D82A}">
                    <a16:rowId xmlns:a16="http://schemas.microsoft.com/office/drawing/2014/main" val="2102468155"/>
                  </a:ext>
                </a:extLst>
              </a:tr>
              <a:tr h="370840">
                <a:tc>
                  <a:txBody>
                    <a:bodyPr/>
                    <a:lstStyle/>
                    <a:p>
                      <a:pPr algn="ctr"/>
                      <a:r>
                        <a:rPr lang="es-MX" sz="1600" dirty="0"/>
                        <a:t>Sigma-Delta</a:t>
                      </a:r>
                    </a:p>
                  </a:txBody>
                  <a:tcPr/>
                </a:tc>
                <a:tc>
                  <a:txBody>
                    <a:bodyPr/>
                    <a:lstStyle/>
                    <a:p>
                      <a:pPr algn="ctr"/>
                      <a:r>
                        <a:rPr lang="es-MX" sz="1600" dirty="0"/>
                        <a:t>Baja</a:t>
                      </a:r>
                    </a:p>
                  </a:txBody>
                  <a:tcPr/>
                </a:tc>
                <a:tc>
                  <a:txBody>
                    <a:bodyPr/>
                    <a:lstStyle/>
                    <a:p>
                      <a:pPr algn="ctr"/>
                      <a:r>
                        <a:rPr lang="es-MX" sz="1600" dirty="0"/>
                        <a:t>Muy alta</a:t>
                      </a:r>
                    </a:p>
                  </a:txBody>
                  <a:tcPr/>
                </a:tc>
                <a:tc>
                  <a:txBody>
                    <a:bodyPr/>
                    <a:lstStyle/>
                    <a:p>
                      <a:pPr algn="ctr"/>
                      <a:r>
                        <a:rPr lang="es-MX" sz="1600" dirty="0"/>
                        <a:t>Alta</a:t>
                      </a:r>
                    </a:p>
                  </a:txBody>
                  <a:tcPr/>
                </a:tc>
                <a:tc>
                  <a:txBody>
                    <a:bodyPr/>
                    <a:lstStyle/>
                    <a:p>
                      <a:pPr algn="ctr"/>
                      <a:r>
                        <a:rPr lang="es-MX" sz="1600" dirty="0"/>
                        <a:t>Media-alta</a:t>
                      </a:r>
                    </a:p>
                  </a:txBody>
                  <a:tcPr/>
                </a:tc>
                <a:tc>
                  <a:txBody>
                    <a:bodyPr/>
                    <a:lstStyle/>
                    <a:p>
                      <a:r>
                        <a:rPr lang="es-MX" sz="1600" dirty="0"/>
                        <a:t>Medición de precisión, instrumentos científicos</a:t>
                      </a:r>
                    </a:p>
                  </a:txBody>
                  <a:tcPr/>
                </a:tc>
                <a:extLst>
                  <a:ext uri="{0D108BD9-81ED-4DB2-BD59-A6C34878D82A}">
                    <a16:rowId xmlns:a16="http://schemas.microsoft.com/office/drawing/2014/main" val="3688322410"/>
                  </a:ext>
                </a:extLst>
              </a:tr>
            </a:tbl>
          </a:graphicData>
        </a:graphic>
      </p:graphicFrame>
    </p:spTree>
    <p:extLst>
      <p:ext uri="{BB962C8B-B14F-4D97-AF65-F5344CB8AC3E}">
        <p14:creationId xmlns:p14="http://schemas.microsoft.com/office/powerpoint/2010/main" val="700852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normAutofit fontScale="92500" lnSpcReduction="10000"/>
          </a:bodyPr>
          <a:lstStyle/>
          <a:p>
            <a:pPr marL="0" indent="0" algn="just">
              <a:buNone/>
            </a:pPr>
            <a:r>
              <a:rPr lang="es-MX" b="0" dirty="0"/>
              <a:t>Los convertidores digital-analógico (DAC) se utilizan para transformar los datos transmitidos o almacenados, o los resultados del procesamiento digital, de nuevo en variables del mundo real para su control, visualización de información o procesamiento analógico posterior.</a:t>
            </a:r>
          </a:p>
          <a:p>
            <a:pPr marL="0" indent="0" algn="just">
              <a:buNone/>
            </a:pPr>
            <a:r>
              <a:rPr lang="es-MX" b="0" dirty="0"/>
              <a:t>Parámetros clave para seleccionar DAC:</a:t>
            </a:r>
          </a:p>
          <a:p>
            <a:pPr marL="0" indent="0" algn="just">
              <a:buNone/>
            </a:pPr>
            <a:r>
              <a:rPr lang="es-MX" dirty="0"/>
              <a:t>Resolución:</a:t>
            </a:r>
            <a:r>
              <a:rPr lang="es-MX" b="0" dirty="0"/>
              <a:t> Determina el número de niveles de salida (por ejemplo, 8 bits, 12 bits). Mayor resolución mejora la precisión, pero incrementa el consumo de energía y el costo.</a:t>
            </a:r>
          </a:p>
          <a:p>
            <a:pPr marL="0" indent="0" algn="just">
              <a:buNone/>
            </a:pPr>
            <a:r>
              <a:rPr lang="es-MX" dirty="0"/>
              <a:t>Velocidad:</a:t>
            </a:r>
            <a:r>
              <a:rPr lang="es-MX" b="0" dirty="0"/>
              <a:t> Se mide en muestras por segundo (SPS) o </a:t>
            </a:r>
            <a:r>
              <a:rPr lang="es-MX" b="0" dirty="0" err="1"/>
              <a:t>kilohertz</a:t>
            </a:r>
            <a:r>
              <a:rPr lang="es-MX" b="0" dirty="0"/>
              <a:t> (kHz). Es importante en aplicaciones de alta velocidad como el procesamiento de audio.</a:t>
            </a:r>
          </a:p>
          <a:p>
            <a:pPr marL="0" indent="0" algn="just">
              <a:buNone/>
            </a:pPr>
            <a:r>
              <a:rPr lang="es-MX" dirty="0"/>
              <a:t>Precisión:</a:t>
            </a:r>
            <a:r>
              <a:rPr lang="es-MX" b="0" dirty="0"/>
              <a:t> Indica cuán cerca está el voltaje de salida del valor ideal. La No Linealidad Integral (INL) es crucial para la precisión en todo el rango.</a:t>
            </a:r>
          </a:p>
          <a:p>
            <a:pPr marL="0" indent="0" algn="just">
              <a:buNone/>
            </a:pPr>
            <a:r>
              <a:rPr lang="es-MX" dirty="0"/>
              <a:t>Interfaz Digital: </a:t>
            </a:r>
            <a:r>
              <a:rPr lang="es-MX" b="0" dirty="0"/>
              <a:t>Las interfaces comunes incluyen I2C, SPI y paralelo. La selección de la interfaz depende de tu microcontrolador o fuente de señal digital.</a:t>
            </a:r>
          </a:p>
          <a:p>
            <a:pPr marL="0" indent="0" algn="just">
              <a:buNone/>
            </a:pPr>
            <a:r>
              <a:rPr lang="es-MX" dirty="0" err="1"/>
              <a:t>Settling</a:t>
            </a:r>
            <a:r>
              <a:rPr lang="es-MX" dirty="0"/>
              <a:t> time: </a:t>
            </a:r>
            <a:r>
              <a:rPr lang="es-MX" b="0" dirty="0"/>
              <a:t>Tiempo que tarda la salida en estabilizarse tras recibir una entrada. Es esencial en aplicaciones que requieren respuesta rápida.</a:t>
            </a:r>
          </a:p>
          <a:p>
            <a:pPr marL="0" indent="0" algn="just">
              <a:buNone/>
            </a:pPr>
            <a:r>
              <a:rPr lang="es-MX" dirty="0"/>
              <a:t>Energía: </a:t>
            </a:r>
            <a:r>
              <a:rPr lang="es-MX" b="0" dirty="0"/>
              <a:t>El suministro y consumo de energía son consideraciones clave. Los diseños de bajo consumo suelen implicar compromisos con la resolución y el rendimiento.</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r>
              <a:rPr lang="es-MX" dirty="0"/>
              <a:t>Convertidores digital-analógico (DAC)</a:t>
            </a:r>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45</a:t>
            </a:fld>
            <a:endParaRPr lang="en-US" dirty="0"/>
          </a:p>
        </p:txBody>
      </p:sp>
    </p:spTree>
    <p:extLst>
      <p:ext uri="{BB962C8B-B14F-4D97-AF65-F5344CB8AC3E}">
        <p14:creationId xmlns:p14="http://schemas.microsoft.com/office/powerpoint/2010/main" val="2376251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262818-43A5-B27B-4F8F-A5AB3C11719D}"/>
              </a:ext>
            </a:extLst>
          </p:cNvPr>
          <p:cNvSpPr>
            <a:spLocks noGrp="1"/>
          </p:cNvSpPr>
          <p:nvPr>
            <p:ph type="title"/>
          </p:nvPr>
        </p:nvSpPr>
        <p:spPr/>
        <p:txBody>
          <a:bodyPr/>
          <a:lstStyle/>
          <a:p>
            <a:r>
              <a:rPr lang="es-MX" dirty="0"/>
              <a:t>Especificaciones de ADC y DAC utilizados</a:t>
            </a:r>
          </a:p>
        </p:txBody>
      </p:sp>
      <p:sp>
        <p:nvSpPr>
          <p:cNvPr id="3" name="Marcador de contenido 2">
            <a:extLst>
              <a:ext uri="{FF2B5EF4-FFF2-40B4-BE49-F238E27FC236}">
                <a16:creationId xmlns:a16="http://schemas.microsoft.com/office/drawing/2014/main" id="{4CE4B9CB-831A-63BF-1DC4-75F94133BEEF}"/>
              </a:ext>
            </a:extLst>
          </p:cNvPr>
          <p:cNvSpPr>
            <a:spLocks noGrp="1"/>
          </p:cNvSpPr>
          <p:nvPr>
            <p:ph sz="half" idx="1"/>
          </p:nvPr>
        </p:nvSpPr>
        <p:spPr/>
        <p:txBody>
          <a:bodyPr/>
          <a:lstStyle/>
          <a:p>
            <a:r>
              <a:rPr lang="es-MX" dirty="0"/>
              <a:t>ADC - </a:t>
            </a:r>
            <a:r>
              <a:rPr lang="es-MX" i="0" dirty="0">
                <a:solidFill>
                  <a:schemeClr val="tx2"/>
                </a:solidFill>
                <a:effectLst/>
                <a:latin typeface="Helvetica-Bold"/>
              </a:rPr>
              <a:t>ADS7841-Q1</a:t>
            </a:r>
            <a:r>
              <a:rPr lang="es-MX" dirty="0">
                <a:solidFill>
                  <a:schemeClr val="tx2"/>
                </a:solidFill>
              </a:rPr>
              <a:t> </a:t>
            </a:r>
            <a:br>
              <a:rPr lang="es-MX" dirty="0"/>
            </a:br>
            <a:endParaRPr lang="es-MX" dirty="0"/>
          </a:p>
          <a:p>
            <a:pPr marL="342900" indent="-342900">
              <a:buFont typeface="Arial" panose="020B0604020202020204" pitchFamily="34" charset="0"/>
              <a:buChar char="•"/>
            </a:pPr>
            <a:r>
              <a:rPr lang="es-MX" b="0" dirty="0"/>
              <a:t>ADC tipo SAR</a:t>
            </a:r>
          </a:p>
          <a:p>
            <a:pPr marL="342900" indent="-342900">
              <a:buFont typeface="Arial" panose="020B0604020202020204" pitchFamily="34" charset="0"/>
              <a:buChar char="•"/>
            </a:pPr>
            <a:r>
              <a:rPr lang="es-MX" b="0" dirty="0"/>
              <a:t>Voltaje de alimentación: 2.7V – 5V</a:t>
            </a:r>
          </a:p>
          <a:p>
            <a:pPr marL="342900" indent="-342900">
              <a:buFont typeface="Arial" panose="020B0604020202020204" pitchFamily="34" charset="0"/>
              <a:buChar char="•"/>
            </a:pPr>
            <a:r>
              <a:rPr lang="es-MX" b="0" dirty="0"/>
              <a:t>4 canales</a:t>
            </a:r>
          </a:p>
          <a:p>
            <a:pPr marL="342900" indent="-342900">
              <a:buFont typeface="Arial" panose="020B0604020202020204" pitchFamily="34" charset="0"/>
              <a:buChar char="•"/>
            </a:pPr>
            <a:r>
              <a:rPr lang="es-MX" b="0" dirty="0"/>
              <a:t>Interfaz SPI</a:t>
            </a:r>
          </a:p>
          <a:p>
            <a:pPr marL="342900" indent="-342900">
              <a:buFont typeface="Arial" panose="020B0604020202020204" pitchFamily="34" charset="0"/>
              <a:buChar char="•"/>
            </a:pPr>
            <a:r>
              <a:rPr lang="es-MX" b="0" dirty="0"/>
              <a:t>Resolución de 12 bits</a:t>
            </a:r>
          </a:p>
          <a:p>
            <a:pPr marL="342900" indent="-342900">
              <a:buFont typeface="Arial" panose="020B0604020202020204" pitchFamily="34" charset="0"/>
              <a:buChar char="•"/>
            </a:pPr>
            <a:r>
              <a:rPr lang="es-MX" b="0" dirty="0"/>
              <a:t>Tasa de conversión hasta 200kHz</a:t>
            </a:r>
          </a:p>
          <a:p>
            <a:pPr marL="342900" indent="-342900">
              <a:buFont typeface="Arial" panose="020B0604020202020204" pitchFamily="34" charset="0"/>
              <a:buChar char="•"/>
            </a:pPr>
            <a:r>
              <a:rPr lang="en-US" b="0" dirty="0"/>
              <a:t>±2 LSB Max INL y DNL</a:t>
            </a:r>
            <a:endParaRPr lang="es-MX" b="0" dirty="0"/>
          </a:p>
          <a:p>
            <a:pPr marL="342900" indent="-342900">
              <a:buFont typeface="Arial" panose="020B0604020202020204" pitchFamily="34" charset="0"/>
              <a:buChar char="•"/>
            </a:pPr>
            <a:endParaRPr lang="es-MX" dirty="0"/>
          </a:p>
          <a:p>
            <a:endParaRPr lang="es-MX" dirty="0"/>
          </a:p>
        </p:txBody>
      </p:sp>
      <p:sp>
        <p:nvSpPr>
          <p:cNvPr id="4" name="Marcador de contenido 3">
            <a:extLst>
              <a:ext uri="{FF2B5EF4-FFF2-40B4-BE49-F238E27FC236}">
                <a16:creationId xmlns:a16="http://schemas.microsoft.com/office/drawing/2014/main" id="{E6410DE9-E8D7-4C22-CD5F-B6F11712570E}"/>
              </a:ext>
            </a:extLst>
          </p:cNvPr>
          <p:cNvSpPr>
            <a:spLocks noGrp="1"/>
          </p:cNvSpPr>
          <p:nvPr>
            <p:ph sz="half" idx="2"/>
          </p:nvPr>
        </p:nvSpPr>
        <p:spPr/>
        <p:txBody>
          <a:bodyPr/>
          <a:lstStyle/>
          <a:p>
            <a:r>
              <a:rPr lang="es-MX" dirty="0"/>
              <a:t>DAC - </a:t>
            </a:r>
            <a:r>
              <a:rPr lang="es-MX" i="0" dirty="0">
                <a:solidFill>
                  <a:srgbClr val="000000"/>
                </a:solidFill>
                <a:effectLst/>
                <a:latin typeface="Arial" panose="020B0604020202020204" pitchFamily="34" charset="0"/>
              </a:rPr>
              <a:t>MCP4922</a:t>
            </a:r>
            <a:r>
              <a:rPr lang="es-MX" dirty="0"/>
              <a:t> </a:t>
            </a:r>
            <a:br>
              <a:rPr lang="es-MX" dirty="0"/>
            </a:br>
            <a:endParaRPr lang="es-MX" dirty="0"/>
          </a:p>
          <a:p>
            <a:pPr marL="342900" indent="-342900">
              <a:buFont typeface="Arial" panose="020B0604020202020204" pitchFamily="34" charset="0"/>
              <a:buChar char="•"/>
            </a:pPr>
            <a:r>
              <a:rPr lang="es-MX" b="0" dirty="0"/>
              <a:t>Voltaje de alimentación: 2.7V – 5.5V</a:t>
            </a:r>
          </a:p>
          <a:p>
            <a:pPr marL="342900" indent="-342900">
              <a:buFont typeface="Arial" panose="020B0604020202020204" pitchFamily="34" charset="0"/>
              <a:buChar char="•"/>
            </a:pPr>
            <a:r>
              <a:rPr lang="es-MX" b="0" dirty="0" err="1"/>
              <a:t>Settling</a:t>
            </a:r>
            <a:r>
              <a:rPr lang="es-MX" b="0" dirty="0"/>
              <a:t> time: 4.5us</a:t>
            </a:r>
          </a:p>
          <a:p>
            <a:pPr marL="342900" indent="-342900">
              <a:buFont typeface="Arial" panose="020B0604020202020204" pitchFamily="34" charset="0"/>
              <a:buChar char="•"/>
            </a:pPr>
            <a:r>
              <a:rPr lang="es-MX" b="0" dirty="0"/>
              <a:t>Interfaz SPI</a:t>
            </a:r>
          </a:p>
          <a:p>
            <a:pPr marL="342900" indent="-342900">
              <a:buFont typeface="Arial" panose="020B0604020202020204" pitchFamily="34" charset="0"/>
              <a:buChar char="•"/>
            </a:pPr>
            <a:r>
              <a:rPr lang="es-MX" b="0" dirty="0"/>
              <a:t>Resolución de 12 bits</a:t>
            </a:r>
          </a:p>
          <a:p>
            <a:pPr marL="342900" indent="-342900">
              <a:buFont typeface="Arial" panose="020B0604020202020204" pitchFamily="34" charset="0"/>
              <a:buChar char="•"/>
            </a:pPr>
            <a:r>
              <a:rPr lang="es-MX" b="0" dirty="0"/>
              <a:t>Salida Rail </a:t>
            </a:r>
            <a:r>
              <a:rPr lang="es-MX" b="0" dirty="0" err="1"/>
              <a:t>to</a:t>
            </a:r>
            <a:r>
              <a:rPr lang="es-MX" b="0" dirty="0"/>
              <a:t> Rail</a:t>
            </a:r>
          </a:p>
          <a:p>
            <a:pPr marL="342900" indent="-342900">
              <a:buFont typeface="Arial" panose="020B0604020202020204" pitchFamily="34" charset="0"/>
              <a:buChar char="•"/>
            </a:pPr>
            <a:r>
              <a:rPr lang="es-MX" b="0" i="0" dirty="0">
                <a:solidFill>
                  <a:srgbClr val="000000"/>
                </a:solidFill>
                <a:effectLst/>
                <a:latin typeface="Arial" panose="020B0604020202020204" pitchFamily="34" charset="0"/>
              </a:rPr>
              <a:t>Voltaje de referencia externo</a:t>
            </a:r>
            <a:endParaRPr lang="es-MX" dirty="0"/>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rPr>
              <a:t>Rango de </a:t>
            </a:r>
            <a:r>
              <a:rPr lang="en-US" b="0" i="0" dirty="0" err="1">
                <a:solidFill>
                  <a:srgbClr val="000000"/>
                </a:solidFill>
                <a:effectLst/>
                <a:latin typeface="Arial" panose="020B0604020202020204" pitchFamily="34" charset="0"/>
              </a:rPr>
              <a:t>temperatura</a:t>
            </a:r>
            <a:r>
              <a:rPr lang="en-US" b="0" i="0" dirty="0">
                <a:solidFill>
                  <a:srgbClr val="000000"/>
                </a:solidFill>
                <a:effectLst/>
                <a:latin typeface="Arial" panose="020B0604020202020204" pitchFamily="34" charset="0"/>
              </a:rPr>
              <a:t>: -40°C to +125°C</a:t>
            </a:r>
            <a:r>
              <a:rPr lang="en-US" dirty="0"/>
              <a:t> </a:t>
            </a:r>
            <a:br>
              <a:rPr lang="en-US" dirty="0"/>
            </a:br>
            <a:br>
              <a:rPr lang="es-MX" dirty="0"/>
            </a:br>
            <a:endParaRPr lang="es-MX" dirty="0"/>
          </a:p>
        </p:txBody>
      </p:sp>
      <p:sp>
        <p:nvSpPr>
          <p:cNvPr id="5" name="Marcador de fecha 4">
            <a:extLst>
              <a:ext uri="{FF2B5EF4-FFF2-40B4-BE49-F238E27FC236}">
                <a16:creationId xmlns:a16="http://schemas.microsoft.com/office/drawing/2014/main" id="{7F89BB86-2B4D-2E9F-5C65-DA6748A1AADA}"/>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59CC9AD5-8D83-D967-2BE0-FB4E68B2F48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471219E-6B7E-CC12-34C5-48C7DBEB3F9B}"/>
              </a:ext>
            </a:extLst>
          </p:cNvPr>
          <p:cNvSpPr>
            <a:spLocks noGrp="1"/>
          </p:cNvSpPr>
          <p:nvPr>
            <p:ph type="sldNum" sz="quarter" idx="12"/>
          </p:nvPr>
        </p:nvSpPr>
        <p:spPr/>
        <p:txBody>
          <a:bodyPr/>
          <a:lstStyle/>
          <a:p>
            <a:fld id="{36B5EA5A-BC32-A742-B11B-8E7414D5B535}" type="slidenum">
              <a:rPr lang="en-US" smtClean="0"/>
              <a:pPr/>
              <a:t>46</a:t>
            </a:fld>
            <a:endParaRPr lang="en-US" dirty="0"/>
          </a:p>
        </p:txBody>
      </p:sp>
    </p:spTree>
    <p:extLst>
      <p:ext uri="{BB962C8B-B14F-4D97-AF65-F5344CB8AC3E}">
        <p14:creationId xmlns:p14="http://schemas.microsoft.com/office/powerpoint/2010/main" val="655677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Diseño de firmware</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47</a:t>
            </a:fld>
            <a:endParaRPr lang="en-US" dirty="0"/>
          </a:p>
        </p:txBody>
      </p:sp>
    </p:spTree>
    <p:extLst>
      <p:ext uri="{BB962C8B-B14F-4D97-AF65-F5344CB8AC3E}">
        <p14:creationId xmlns:p14="http://schemas.microsoft.com/office/powerpoint/2010/main" val="2683029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CB22E-D634-B6B5-7D45-33239A5D561C}"/>
              </a:ext>
            </a:extLst>
          </p:cNvPr>
          <p:cNvSpPr>
            <a:spLocks noGrp="1"/>
          </p:cNvSpPr>
          <p:nvPr>
            <p:ph type="title"/>
          </p:nvPr>
        </p:nvSpPr>
        <p:spPr>
          <a:xfrm>
            <a:off x="407988" y="373593"/>
            <a:ext cx="11376025" cy="1065742"/>
          </a:xfrm>
        </p:spPr>
        <p:txBody>
          <a:bodyPr anchor="t">
            <a:normAutofit/>
          </a:bodyPr>
          <a:lstStyle/>
          <a:p>
            <a:r>
              <a:rPr lang="es-MX" dirty="0"/>
              <a:t>SPI DAC</a:t>
            </a:r>
          </a:p>
        </p:txBody>
      </p:sp>
      <p:sp>
        <p:nvSpPr>
          <p:cNvPr id="14" name="Content Placeholder 2">
            <a:extLst>
              <a:ext uri="{FF2B5EF4-FFF2-40B4-BE49-F238E27FC236}">
                <a16:creationId xmlns:a16="http://schemas.microsoft.com/office/drawing/2014/main" id="{A0632CBB-7014-8842-1BC1-7686CC47C74B}"/>
              </a:ext>
            </a:extLst>
          </p:cNvPr>
          <p:cNvSpPr>
            <a:spLocks noGrp="1"/>
          </p:cNvSpPr>
          <p:nvPr>
            <p:ph sz="half" idx="1"/>
          </p:nvPr>
        </p:nvSpPr>
        <p:spPr>
          <a:xfrm>
            <a:off x="407987" y="1592264"/>
            <a:ext cx="5616575" cy="4608512"/>
          </a:xfrm>
        </p:spPr>
        <p:txBody>
          <a:bodyPr/>
          <a:lstStyle/>
          <a:p>
            <a:pPr algn="just"/>
            <a:r>
              <a:rPr lang="en-US" dirty="0"/>
              <a:t>El modulo de </a:t>
            </a:r>
            <a:r>
              <a:rPr lang="en-US" dirty="0" err="1"/>
              <a:t>escritura</a:t>
            </a:r>
            <a:r>
              <a:rPr lang="en-US" dirty="0"/>
              <a:t> del DAC </a:t>
            </a:r>
            <a:r>
              <a:rPr lang="en-US" dirty="0" err="1"/>
              <a:t>está</a:t>
            </a:r>
            <a:r>
              <a:rPr lang="en-US" dirty="0"/>
              <a:t> </a:t>
            </a:r>
            <a:r>
              <a:rPr lang="en-US" dirty="0" err="1"/>
              <a:t>compuesto</a:t>
            </a:r>
            <a:r>
              <a:rPr lang="en-US" dirty="0"/>
              <a:t> </a:t>
            </a:r>
            <a:r>
              <a:rPr lang="en-US" dirty="0" err="1"/>
              <a:t>por</a:t>
            </a:r>
            <a:r>
              <a:rPr lang="en-US" dirty="0"/>
              <a:t>:</a:t>
            </a:r>
          </a:p>
          <a:p>
            <a:pPr marL="342900" indent="-342900" algn="just">
              <a:buFont typeface="Arial" panose="020B0604020202020204" pitchFamily="34" charset="0"/>
              <a:buChar char="•"/>
            </a:pPr>
            <a:r>
              <a:rPr lang="en-US" b="0" dirty="0" err="1"/>
              <a:t>Clk</a:t>
            </a:r>
            <a:r>
              <a:rPr lang="en-US" b="0" dirty="0"/>
              <a:t> div: </a:t>
            </a:r>
            <a:r>
              <a:rPr lang="en-US" b="0" dirty="0" err="1"/>
              <a:t>contador</a:t>
            </a:r>
            <a:r>
              <a:rPr lang="en-US" b="0" dirty="0"/>
              <a:t> para </a:t>
            </a:r>
            <a:r>
              <a:rPr lang="en-US" b="0" dirty="0" err="1"/>
              <a:t>generar</a:t>
            </a:r>
            <a:r>
              <a:rPr lang="en-US" b="0" dirty="0"/>
              <a:t> </a:t>
            </a:r>
            <a:r>
              <a:rPr lang="en-US" b="0" dirty="0" err="1"/>
              <a:t>reloj</a:t>
            </a:r>
            <a:r>
              <a:rPr lang="en-US" b="0" dirty="0"/>
              <a:t> de SPI.</a:t>
            </a:r>
          </a:p>
          <a:p>
            <a:pPr marL="342900" indent="-342900" algn="just">
              <a:buFont typeface="Arial" panose="020B0604020202020204" pitchFamily="34" charset="0"/>
              <a:buChar char="•"/>
            </a:pPr>
            <a:r>
              <a:rPr lang="en-US" b="0" dirty="0"/>
              <a:t>Counter W: </a:t>
            </a:r>
            <a:r>
              <a:rPr lang="en-US" b="0" dirty="0" err="1"/>
              <a:t>contador</a:t>
            </a:r>
            <a:r>
              <a:rPr lang="en-US" b="0" dirty="0"/>
              <a:t> de bits </a:t>
            </a:r>
          </a:p>
          <a:p>
            <a:pPr marL="342900" indent="-342900" algn="just">
              <a:buFont typeface="Arial" panose="020B0604020202020204" pitchFamily="34" charset="0"/>
              <a:buChar char="•"/>
            </a:pPr>
            <a:r>
              <a:rPr lang="en-US" b="0" dirty="0"/>
              <a:t>PISO reg: </a:t>
            </a:r>
            <a:r>
              <a:rPr lang="en-US" b="0" dirty="0" err="1"/>
              <a:t>registro</a:t>
            </a:r>
            <a:r>
              <a:rPr lang="en-US" b="0" dirty="0"/>
              <a:t> de </a:t>
            </a:r>
            <a:r>
              <a:rPr lang="en-US" b="0" dirty="0" err="1"/>
              <a:t>desplazamiento</a:t>
            </a:r>
            <a:r>
              <a:rPr lang="en-US" b="0" dirty="0"/>
              <a:t> a la </a:t>
            </a:r>
            <a:r>
              <a:rPr lang="en-US" b="0" dirty="0" err="1"/>
              <a:t>izquierda</a:t>
            </a:r>
            <a:r>
              <a:rPr lang="en-US" b="0" dirty="0"/>
              <a:t>.</a:t>
            </a:r>
          </a:p>
          <a:p>
            <a:pPr marL="342900" indent="-342900" algn="just">
              <a:buFont typeface="Arial" panose="020B0604020202020204" pitchFamily="34" charset="0"/>
              <a:buChar char="•"/>
            </a:pPr>
            <a:r>
              <a:rPr lang="en-US" b="0" dirty="0"/>
              <a:t>FSM SPIW: </a:t>
            </a:r>
            <a:r>
              <a:rPr lang="en-US" b="0" dirty="0" err="1"/>
              <a:t>máquina</a:t>
            </a:r>
            <a:r>
              <a:rPr lang="en-US" b="0" dirty="0"/>
              <a:t> de </a:t>
            </a:r>
            <a:r>
              <a:rPr lang="en-US" b="0" dirty="0" err="1"/>
              <a:t>estados</a:t>
            </a:r>
            <a:r>
              <a:rPr lang="en-US" b="0" dirty="0"/>
              <a:t> que </a:t>
            </a:r>
            <a:r>
              <a:rPr lang="en-US" b="0" dirty="0" err="1"/>
              <a:t>controla</a:t>
            </a:r>
            <a:r>
              <a:rPr lang="en-US" b="0" dirty="0"/>
              <a:t> </a:t>
            </a:r>
            <a:r>
              <a:rPr lang="en-US" b="0" dirty="0" err="1"/>
              <a:t>los</a:t>
            </a:r>
            <a:r>
              <a:rPr lang="en-US" b="0" dirty="0"/>
              <a:t> </a:t>
            </a:r>
            <a:r>
              <a:rPr lang="en-US" b="0" dirty="0" err="1"/>
              <a:t>módulos</a:t>
            </a:r>
            <a:r>
              <a:rPr lang="en-US" b="0" dirty="0"/>
              <a:t> </a:t>
            </a:r>
            <a:r>
              <a:rPr lang="en-US" b="0" dirty="0" err="1"/>
              <a:t>anteriores</a:t>
            </a:r>
            <a:r>
              <a:rPr lang="en-US" b="0" dirty="0"/>
              <a:t>.</a:t>
            </a:r>
          </a:p>
          <a:p>
            <a:endParaRPr lang="en-US" dirty="0"/>
          </a:p>
        </p:txBody>
      </p:sp>
      <p:pic>
        <p:nvPicPr>
          <p:cNvPr id="9" name="Marcador de contenido 8" descr="Forma&#10;&#10;Descripción generada automáticamente con confianza media">
            <a:extLst>
              <a:ext uri="{FF2B5EF4-FFF2-40B4-BE49-F238E27FC236}">
                <a16:creationId xmlns:a16="http://schemas.microsoft.com/office/drawing/2014/main" id="{357B6E2D-B15B-4902-7F8B-3B294C03D2DC}"/>
              </a:ext>
            </a:extLst>
          </p:cNvPr>
          <p:cNvPicPr>
            <a:picLocks noGrp="1" noChangeAspect="1"/>
          </p:cNvPicPr>
          <p:nvPr>
            <p:ph sz="half" idx="2"/>
          </p:nvPr>
        </p:nvPicPr>
        <p:blipFill>
          <a:blip r:embed="rId3"/>
          <a:stretch>
            <a:fillRect/>
          </a:stretch>
        </p:blipFill>
        <p:spPr>
          <a:xfrm>
            <a:off x="6172199" y="2605804"/>
            <a:ext cx="5611813" cy="2581430"/>
          </a:xfrm>
          <a:noFill/>
        </p:spPr>
      </p:pic>
      <p:sp>
        <p:nvSpPr>
          <p:cNvPr id="5" name="Marcador de fecha 4">
            <a:extLst>
              <a:ext uri="{FF2B5EF4-FFF2-40B4-BE49-F238E27FC236}">
                <a16:creationId xmlns:a16="http://schemas.microsoft.com/office/drawing/2014/main" id="{36012887-0595-15D3-32C8-5CD4183D76F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6" name="Marcador de pie de página 5">
            <a:extLst>
              <a:ext uri="{FF2B5EF4-FFF2-40B4-BE49-F238E27FC236}">
                <a16:creationId xmlns:a16="http://schemas.microsoft.com/office/drawing/2014/main" id="{00204230-CC8D-13BA-84F6-56D991AAB93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7" name="Marcador de número de diapositiva 6">
            <a:extLst>
              <a:ext uri="{FF2B5EF4-FFF2-40B4-BE49-F238E27FC236}">
                <a16:creationId xmlns:a16="http://schemas.microsoft.com/office/drawing/2014/main" id="{E9671898-7E91-4865-A016-01DD358D571B}"/>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48</a:t>
            </a:fld>
            <a:endParaRPr lang="en-US"/>
          </a:p>
        </p:txBody>
      </p:sp>
    </p:spTree>
    <p:extLst>
      <p:ext uri="{BB962C8B-B14F-4D97-AF65-F5344CB8AC3E}">
        <p14:creationId xmlns:p14="http://schemas.microsoft.com/office/powerpoint/2010/main" val="2612033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63E54-2ACC-2979-4697-93F8DD0DD47F}"/>
              </a:ext>
            </a:extLst>
          </p:cNvPr>
          <p:cNvSpPr>
            <a:spLocks noGrp="1"/>
          </p:cNvSpPr>
          <p:nvPr>
            <p:ph type="title"/>
          </p:nvPr>
        </p:nvSpPr>
        <p:spPr/>
        <p:txBody>
          <a:bodyPr/>
          <a:lstStyle/>
          <a:p>
            <a:r>
              <a:rPr lang="es-MX" dirty="0"/>
              <a:t>FSM Escritura DAC</a:t>
            </a:r>
          </a:p>
        </p:txBody>
      </p:sp>
      <p:sp>
        <p:nvSpPr>
          <p:cNvPr id="3" name="Marcador de contenido 2">
            <a:extLst>
              <a:ext uri="{FF2B5EF4-FFF2-40B4-BE49-F238E27FC236}">
                <a16:creationId xmlns:a16="http://schemas.microsoft.com/office/drawing/2014/main" id="{15199714-585F-A781-CB88-0A353C60666F}"/>
              </a:ext>
            </a:extLst>
          </p:cNvPr>
          <p:cNvSpPr>
            <a:spLocks noGrp="1"/>
          </p:cNvSpPr>
          <p:nvPr>
            <p:ph sz="half" idx="1"/>
          </p:nvPr>
        </p:nvSpPr>
        <p:spPr>
          <a:xfrm>
            <a:off x="413317" y="1449388"/>
            <a:ext cx="11508242" cy="4608512"/>
          </a:xfrm>
        </p:spPr>
        <p:txBody>
          <a:bodyPr/>
          <a:lstStyle/>
          <a:p>
            <a:pPr algn="just"/>
            <a:r>
              <a:rPr lang="es-MX" dirty="0"/>
              <a:t>La FSM tiene 3 entradas, 6 salidas y 7 estados:</a:t>
            </a:r>
          </a:p>
          <a:p>
            <a:pPr algn="just"/>
            <a:r>
              <a:rPr lang="es-MX" dirty="0"/>
              <a:t>Inputs: </a:t>
            </a:r>
            <a:r>
              <a:rPr lang="es-MX" b="0" dirty="0" err="1"/>
              <a:t>start</a:t>
            </a:r>
            <a:r>
              <a:rPr lang="es-MX" b="0" dirty="0"/>
              <a:t>, </a:t>
            </a:r>
            <a:r>
              <a:rPr lang="es-MX" b="0" dirty="0" err="1"/>
              <a:t>slow</a:t>
            </a:r>
            <a:r>
              <a:rPr lang="es-MX" b="0" dirty="0"/>
              <a:t> </a:t>
            </a:r>
            <a:r>
              <a:rPr lang="es-MX" b="0" dirty="0" err="1"/>
              <a:t>clock</a:t>
            </a:r>
            <a:r>
              <a:rPr lang="es-MX" b="0" dirty="0"/>
              <a:t>, </a:t>
            </a:r>
            <a:r>
              <a:rPr lang="es-MX" b="0" dirty="0" err="1"/>
              <a:t>flag</a:t>
            </a:r>
            <a:endParaRPr lang="es-MX" b="0" dirty="0"/>
          </a:p>
          <a:p>
            <a:pPr algn="just"/>
            <a:r>
              <a:rPr lang="es-MX" dirty="0"/>
              <a:t>Outputs: </a:t>
            </a:r>
            <a:r>
              <a:rPr lang="es-MX" b="0" dirty="0"/>
              <a:t>opc1, opc2, </a:t>
            </a:r>
            <a:r>
              <a:rPr lang="es-MX" b="0" dirty="0" err="1"/>
              <a:t>cs</a:t>
            </a:r>
            <a:r>
              <a:rPr lang="es-MX" b="0" dirty="0"/>
              <a:t>, </a:t>
            </a:r>
            <a:r>
              <a:rPr lang="es-MX" b="0" dirty="0" err="1"/>
              <a:t>dclk</a:t>
            </a:r>
            <a:r>
              <a:rPr lang="es-MX" b="0" dirty="0"/>
              <a:t>, </a:t>
            </a:r>
            <a:r>
              <a:rPr lang="es-MX" b="0" dirty="0" err="1"/>
              <a:t>hab</a:t>
            </a:r>
            <a:r>
              <a:rPr lang="es-MX" b="0" dirty="0"/>
              <a:t>, </a:t>
            </a:r>
            <a:r>
              <a:rPr lang="es-MX" b="0" dirty="0" err="1"/>
              <a:t>eow</a:t>
            </a:r>
            <a:endParaRPr lang="es-MX" b="0" dirty="0"/>
          </a:p>
          <a:p>
            <a:pPr marL="342900" indent="-342900" algn="just">
              <a:buFont typeface="Arial" panose="020B0604020202020204" pitchFamily="34" charset="0"/>
              <a:buChar char="•"/>
            </a:pPr>
            <a:r>
              <a:rPr lang="es-MX" dirty="0"/>
              <a:t>S0: </a:t>
            </a:r>
            <a:r>
              <a:rPr lang="es-MX" b="0" dirty="0"/>
              <a:t>Espera por una señal de </a:t>
            </a:r>
            <a:r>
              <a:rPr lang="es-MX" b="0" dirty="0" err="1"/>
              <a:t>start</a:t>
            </a:r>
            <a:r>
              <a:rPr lang="es-MX" b="0" dirty="0"/>
              <a:t>, se reinician </a:t>
            </a:r>
            <a:r>
              <a:rPr lang="es-MX" b="0" dirty="0" err="1"/>
              <a:t>Counter</a:t>
            </a:r>
            <a:r>
              <a:rPr lang="es-MX" b="0" dirty="0"/>
              <a:t> W y PISO </a:t>
            </a:r>
            <a:r>
              <a:rPr lang="es-MX" b="0" dirty="0" err="1"/>
              <a:t>reg</a:t>
            </a:r>
            <a:r>
              <a:rPr lang="es-MX" b="0" dirty="0"/>
              <a:t>, </a:t>
            </a:r>
            <a:r>
              <a:rPr lang="es-MX" b="0" dirty="0" err="1"/>
              <a:t>cs</a:t>
            </a:r>
            <a:r>
              <a:rPr lang="es-MX" b="0" dirty="0"/>
              <a:t> y </a:t>
            </a:r>
            <a:r>
              <a:rPr lang="es-MX" b="0" dirty="0" err="1"/>
              <a:t>eow</a:t>
            </a:r>
            <a:r>
              <a:rPr lang="es-MX" b="0" dirty="0"/>
              <a:t> se ponen a 1.</a:t>
            </a:r>
          </a:p>
          <a:p>
            <a:pPr marL="342900" indent="-342900" algn="just">
              <a:buFont typeface="Arial" panose="020B0604020202020204" pitchFamily="34" charset="0"/>
              <a:buChar char="•"/>
            </a:pPr>
            <a:r>
              <a:rPr lang="es-MX" dirty="0"/>
              <a:t>S1:</a:t>
            </a:r>
            <a:r>
              <a:rPr lang="es-MX" b="0" dirty="0"/>
              <a:t> Se mantienen los valores de </a:t>
            </a:r>
            <a:r>
              <a:rPr lang="es-MX" b="0" dirty="0" err="1"/>
              <a:t>Counter</a:t>
            </a:r>
            <a:r>
              <a:rPr lang="es-MX" b="0" dirty="0"/>
              <a:t> W y PISO reg.</a:t>
            </a:r>
            <a:endParaRPr lang="es-MX" dirty="0"/>
          </a:p>
          <a:p>
            <a:pPr marL="342900" indent="-342900" algn="just">
              <a:buFont typeface="Arial" panose="020B0604020202020204" pitchFamily="34" charset="0"/>
              <a:buChar char="•"/>
            </a:pPr>
            <a:r>
              <a:rPr lang="es-MX" dirty="0"/>
              <a:t>S2: </a:t>
            </a:r>
            <a:r>
              <a:rPr lang="es-MX" b="0" dirty="0"/>
              <a:t>Se activa a CLK </a:t>
            </a:r>
            <a:r>
              <a:rPr lang="es-MX" b="0" dirty="0" err="1"/>
              <a:t>div</a:t>
            </a:r>
            <a:r>
              <a:rPr lang="es-MX" b="0" dirty="0"/>
              <a:t> y permanece en el estado hasta que la señal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S3: </a:t>
            </a:r>
            <a:r>
              <a:rPr lang="es-MX" b="0" dirty="0"/>
              <a:t>La señal </a:t>
            </a:r>
            <a:r>
              <a:rPr lang="es-MX" b="0" dirty="0" err="1"/>
              <a:t>dclk</a:t>
            </a:r>
            <a:r>
              <a:rPr lang="es-MX" b="0" dirty="0"/>
              <a:t> se pone a 1 y permanece en el estado hasta que la señal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S4: </a:t>
            </a:r>
            <a:r>
              <a:rPr lang="es-MX" b="0" dirty="0" err="1"/>
              <a:t>Counter</a:t>
            </a:r>
            <a:r>
              <a:rPr lang="es-MX" b="0" dirty="0"/>
              <a:t> W se suma y PISO </a:t>
            </a:r>
            <a:r>
              <a:rPr lang="es-MX" b="0" dirty="0" err="1"/>
              <a:t>reg</a:t>
            </a:r>
            <a:r>
              <a:rPr lang="es-MX" b="0" dirty="0"/>
              <a:t> se desplaza.</a:t>
            </a:r>
          </a:p>
          <a:p>
            <a:pPr marL="342900" indent="-342900" algn="just">
              <a:buFont typeface="Arial" panose="020B0604020202020204" pitchFamily="34" charset="0"/>
              <a:buChar char="•"/>
            </a:pPr>
            <a:r>
              <a:rPr lang="es-MX" dirty="0"/>
              <a:t>S5: </a:t>
            </a:r>
            <a:r>
              <a:rPr lang="es-MX" b="0" dirty="0"/>
              <a:t>Se mantienen los valores de </a:t>
            </a:r>
            <a:r>
              <a:rPr lang="es-MX" b="0" dirty="0" err="1"/>
              <a:t>Counter</a:t>
            </a:r>
            <a:r>
              <a:rPr lang="es-MX" b="0" dirty="0"/>
              <a:t> W y PISO </a:t>
            </a:r>
            <a:r>
              <a:rPr lang="es-MX" b="0" dirty="0" err="1"/>
              <a:t>reg</a:t>
            </a:r>
            <a:r>
              <a:rPr lang="es-MX" b="0" dirty="0"/>
              <a:t>, y permanece en el estado hasta que la señal </a:t>
            </a:r>
            <a:r>
              <a:rPr lang="es-MX" b="0" dirty="0" err="1"/>
              <a:t>slow</a:t>
            </a:r>
            <a:r>
              <a:rPr lang="es-MX" b="0" dirty="0"/>
              <a:t> </a:t>
            </a:r>
            <a:r>
              <a:rPr lang="es-MX" b="0" dirty="0" err="1"/>
              <a:t>clock</a:t>
            </a:r>
            <a:r>
              <a:rPr lang="es-MX" b="0" dirty="0"/>
              <a:t> sea 1 y </a:t>
            </a:r>
            <a:r>
              <a:rPr lang="es-MX" b="0" dirty="0" err="1"/>
              <a:t>Counter</a:t>
            </a:r>
            <a:r>
              <a:rPr lang="es-MX" b="0" dirty="0"/>
              <a:t> W sea 16, si esto no es verdad regresa a S3. </a:t>
            </a:r>
          </a:p>
          <a:p>
            <a:pPr marL="342900" indent="-342900" algn="just">
              <a:buFont typeface="Arial" panose="020B0604020202020204" pitchFamily="34" charset="0"/>
              <a:buChar char="•"/>
            </a:pPr>
            <a:r>
              <a:rPr lang="es-MX" dirty="0"/>
              <a:t>S6: </a:t>
            </a:r>
            <a:r>
              <a:rPr lang="es-MX" b="0" dirty="0" err="1"/>
              <a:t>cs</a:t>
            </a:r>
            <a:r>
              <a:rPr lang="es-MX" b="0" dirty="0"/>
              <a:t> se habilita y permanece en ese estado hasta que </a:t>
            </a:r>
            <a:r>
              <a:rPr lang="es-MX" b="0" dirty="0" err="1"/>
              <a:t>slow</a:t>
            </a:r>
            <a:r>
              <a:rPr lang="es-MX" b="0" dirty="0"/>
              <a:t> </a:t>
            </a:r>
            <a:r>
              <a:rPr lang="es-MX" b="0" dirty="0" err="1"/>
              <a:t>clock</a:t>
            </a:r>
            <a:r>
              <a:rPr lang="es-MX" b="0" dirty="0"/>
              <a:t> sea 1.</a:t>
            </a:r>
          </a:p>
        </p:txBody>
      </p:sp>
      <p:sp>
        <p:nvSpPr>
          <p:cNvPr id="5" name="Marcador de fecha 4">
            <a:extLst>
              <a:ext uri="{FF2B5EF4-FFF2-40B4-BE49-F238E27FC236}">
                <a16:creationId xmlns:a16="http://schemas.microsoft.com/office/drawing/2014/main" id="{1B06933E-919C-DAA4-4529-B2ECD2D3EC80}"/>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DCAD7313-0D4C-E0BF-EB2F-F15745F85566}"/>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7A69C865-FC29-4F2F-0318-2DEFB70C0E3E}"/>
              </a:ext>
            </a:extLst>
          </p:cNvPr>
          <p:cNvSpPr>
            <a:spLocks noGrp="1"/>
          </p:cNvSpPr>
          <p:nvPr>
            <p:ph type="sldNum" sz="quarter" idx="12"/>
          </p:nvPr>
        </p:nvSpPr>
        <p:spPr/>
        <p:txBody>
          <a:bodyPr/>
          <a:lstStyle/>
          <a:p>
            <a:fld id="{36B5EA5A-BC32-A742-B11B-8E7414D5B535}" type="slidenum">
              <a:rPr lang="en-US" smtClean="0"/>
              <a:pPr/>
              <a:t>49</a:t>
            </a:fld>
            <a:endParaRPr lang="en-US" dirty="0"/>
          </a:p>
        </p:txBody>
      </p:sp>
      <p:sp>
        <p:nvSpPr>
          <p:cNvPr id="4" name="CuadroTexto 3">
            <a:extLst>
              <a:ext uri="{FF2B5EF4-FFF2-40B4-BE49-F238E27FC236}">
                <a16:creationId xmlns:a16="http://schemas.microsoft.com/office/drawing/2014/main" id="{0DAC45BB-47AC-AF74-65B5-1177DF559CA1}"/>
              </a:ext>
            </a:extLst>
          </p:cNvPr>
          <p:cNvSpPr txBox="1"/>
          <p:nvPr/>
        </p:nvSpPr>
        <p:spPr>
          <a:xfrm>
            <a:off x="7828907" y="373593"/>
            <a:ext cx="3949775" cy="2215991"/>
          </a:xfrm>
          <a:prstGeom prst="rect">
            <a:avLst/>
          </a:prstGeom>
          <a:noFill/>
        </p:spPr>
        <p:txBody>
          <a:bodyPr wrap="square" lIns="0" tIns="0" rIns="0" bIns="0" rtlCol="0">
            <a:spAutoFit/>
          </a:bodyPr>
          <a:lstStyle/>
          <a:p>
            <a:pPr algn="l"/>
            <a:r>
              <a:rPr lang="es-MX" dirty="0"/>
              <a:t>S0: Espera </a:t>
            </a:r>
            <a:r>
              <a:rPr lang="es-MX" dirty="0" err="1"/>
              <a:t>start</a:t>
            </a:r>
            <a:r>
              <a:rPr lang="es-MX" dirty="0"/>
              <a:t> y </a:t>
            </a:r>
            <a:r>
              <a:rPr lang="es-MX" dirty="0" err="1"/>
              <a:t>reniciar</a:t>
            </a:r>
            <a:endParaRPr lang="es-MX" dirty="0"/>
          </a:p>
          <a:p>
            <a:pPr algn="l"/>
            <a:r>
              <a:rPr lang="es-MX" dirty="0"/>
              <a:t>S1: </a:t>
            </a:r>
            <a:r>
              <a:rPr lang="es-MX" dirty="0" err="1"/>
              <a:t>Activacion</a:t>
            </a:r>
            <a:r>
              <a:rPr lang="es-MX" dirty="0"/>
              <a:t> de CS</a:t>
            </a:r>
          </a:p>
          <a:p>
            <a:pPr algn="l"/>
            <a:r>
              <a:rPr lang="es-MX" dirty="0"/>
              <a:t>S2: Inicio de reloj de sincronización</a:t>
            </a:r>
          </a:p>
          <a:p>
            <a:pPr algn="l"/>
            <a:r>
              <a:rPr lang="es-MX" dirty="0"/>
              <a:t>S3: Transmisión de bit</a:t>
            </a:r>
          </a:p>
          <a:p>
            <a:pPr algn="l"/>
            <a:r>
              <a:rPr lang="es-MX" dirty="0"/>
              <a:t>S4: Corrimiento de bit</a:t>
            </a:r>
          </a:p>
          <a:p>
            <a:pPr algn="l"/>
            <a:r>
              <a:rPr lang="es-MX" dirty="0"/>
              <a:t>S5: Comprueba no. de bits transmitidos (S3)</a:t>
            </a:r>
          </a:p>
          <a:p>
            <a:pPr algn="l"/>
            <a:r>
              <a:rPr lang="es-MX" dirty="0"/>
              <a:t>S6:Deshabilita CS</a:t>
            </a:r>
          </a:p>
        </p:txBody>
      </p:sp>
    </p:spTree>
    <p:extLst>
      <p:ext uri="{BB962C8B-B14F-4D97-AF65-F5344CB8AC3E}">
        <p14:creationId xmlns:p14="http://schemas.microsoft.com/office/powerpoint/2010/main" val="44726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76025" cy="4608512"/>
          </a:xfrm>
        </p:spPr>
        <p:txBody>
          <a:bodyPr/>
          <a:lstStyle/>
          <a:p>
            <a:pPr marL="0" indent="0" algn="just">
              <a:buNone/>
            </a:pPr>
            <a:r>
              <a:rPr lang="es-MX" noProof="0" dirty="0"/>
              <a:t>La radiación electromagnética es la emisión y transmisión de energía en forma de ondas electromagnéticas</a:t>
            </a:r>
            <a:r>
              <a:rPr lang="es-MX" b="0" noProof="0" dirty="0"/>
              <a:t>. El espectro electromagnético es una representación de los diversos tipos de radiación existentes, en él se definen los intervalos de longitudes de onda o frecuencia que cada una de ellas abarca.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Electromagnética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C10A44-37EF-3772-601B-36ACBD2FBB51}"/>
              </a:ext>
            </a:extLst>
          </p:cNvPr>
          <p:cNvPicPr>
            <a:picLocks noChangeAspect="1"/>
          </p:cNvPicPr>
          <p:nvPr/>
        </p:nvPicPr>
        <p:blipFill>
          <a:blip r:embed="rId3"/>
          <a:stretch>
            <a:fillRect/>
          </a:stretch>
        </p:blipFill>
        <p:spPr>
          <a:xfrm>
            <a:off x="2584119" y="3115826"/>
            <a:ext cx="7023761" cy="3049389"/>
          </a:xfrm>
          <a:prstGeom prst="rect">
            <a:avLst/>
          </a:prstGeom>
        </p:spPr>
      </p:pic>
    </p:spTree>
    <p:extLst>
      <p:ext uri="{BB962C8B-B14F-4D97-AF65-F5344CB8AC3E}">
        <p14:creationId xmlns:p14="http://schemas.microsoft.com/office/powerpoint/2010/main" val="286582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53757F9-71BE-12C4-26EA-E071FD0A7E4D}"/>
              </a:ext>
            </a:extLst>
          </p:cNvPr>
          <p:cNvSpPr>
            <a:spLocks noGrp="1"/>
          </p:cNvSpPr>
          <p:nvPr>
            <p:ph type="title"/>
          </p:nvPr>
        </p:nvSpPr>
        <p:spPr>
          <a:xfrm>
            <a:off x="407988" y="373593"/>
            <a:ext cx="11376025" cy="1065742"/>
          </a:xfrm>
        </p:spPr>
        <p:txBody>
          <a:bodyPr anchor="t">
            <a:normAutofit/>
          </a:bodyPr>
          <a:lstStyle/>
          <a:p>
            <a:r>
              <a:rPr lang="es-MX" dirty="0"/>
              <a:t>SPI ADC</a:t>
            </a:r>
          </a:p>
        </p:txBody>
      </p:sp>
      <p:sp>
        <p:nvSpPr>
          <p:cNvPr id="10" name="Marcador de contenido 9">
            <a:extLst>
              <a:ext uri="{FF2B5EF4-FFF2-40B4-BE49-F238E27FC236}">
                <a16:creationId xmlns:a16="http://schemas.microsoft.com/office/drawing/2014/main" id="{7C4FFAC8-001F-9DAB-6EBF-D013042A287E}"/>
              </a:ext>
            </a:extLst>
          </p:cNvPr>
          <p:cNvSpPr>
            <a:spLocks noGrp="1"/>
          </p:cNvSpPr>
          <p:nvPr>
            <p:ph sz="half" idx="1"/>
          </p:nvPr>
        </p:nvSpPr>
        <p:spPr>
          <a:xfrm>
            <a:off x="407987" y="1598658"/>
            <a:ext cx="5616575" cy="4608512"/>
          </a:xfrm>
        </p:spPr>
        <p:txBody>
          <a:bodyPr>
            <a:normAutofit/>
          </a:bodyPr>
          <a:lstStyle/>
          <a:p>
            <a:pPr algn="just"/>
            <a:r>
              <a:rPr lang="es-MX" dirty="0"/>
              <a:t>Se unieron los módulos de escritura y lectura de SPI.</a:t>
            </a:r>
          </a:p>
          <a:p>
            <a:pPr algn="just"/>
            <a:r>
              <a:rPr lang="es-MX" dirty="0"/>
              <a:t>El módulo de lectura está compuesto por:</a:t>
            </a:r>
          </a:p>
          <a:p>
            <a:pPr marL="342900" indent="-342900" algn="just">
              <a:buFont typeface="Arial" panose="020B0604020202020204" pitchFamily="34" charset="0"/>
              <a:buChar char="•"/>
            </a:pPr>
            <a:r>
              <a:rPr lang="es-MX" dirty="0" err="1"/>
              <a:t>Counter</a:t>
            </a:r>
            <a:r>
              <a:rPr lang="es-MX" dirty="0"/>
              <a:t> R: </a:t>
            </a:r>
            <a:r>
              <a:rPr lang="es-MX" b="0" dirty="0"/>
              <a:t>contador de flancos.</a:t>
            </a:r>
          </a:p>
          <a:p>
            <a:pPr marL="342900" indent="-342900" algn="just">
              <a:buFont typeface="Arial" panose="020B0604020202020204" pitchFamily="34" charset="0"/>
              <a:buChar char="•"/>
            </a:pPr>
            <a:r>
              <a:rPr lang="es-MX" dirty="0"/>
              <a:t>SIPO </a:t>
            </a:r>
            <a:r>
              <a:rPr lang="es-MX" dirty="0" err="1"/>
              <a:t>reg</a:t>
            </a:r>
            <a:r>
              <a:rPr lang="es-MX" dirty="0"/>
              <a:t>: </a:t>
            </a:r>
            <a:r>
              <a:rPr lang="es-MX" b="0" dirty="0"/>
              <a:t>registro de corrimiento a la izquierda.</a:t>
            </a:r>
          </a:p>
          <a:p>
            <a:pPr marL="342900" indent="-342900" algn="just">
              <a:buFont typeface="Arial" panose="020B0604020202020204" pitchFamily="34" charset="0"/>
              <a:buChar char="•"/>
            </a:pPr>
            <a:r>
              <a:rPr lang="es-MX" dirty="0"/>
              <a:t>PIPO </a:t>
            </a:r>
            <a:r>
              <a:rPr lang="es-MX" dirty="0" err="1"/>
              <a:t>reg</a:t>
            </a:r>
            <a:r>
              <a:rPr lang="es-MX" dirty="0"/>
              <a:t>: </a:t>
            </a:r>
            <a:r>
              <a:rPr lang="es-MX" b="0" dirty="0"/>
              <a:t>registro para mantener el valor de la conversión del ADC.</a:t>
            </a:r>
          </a:p>
          <a:p>
            <a:pPr marL="342900" indent="-342900" algn="just">
              <a:buFont typeface="Arial" panose="020B0604020202020204" pitchFamily="34" charset="0"/>
              <a:buChar char="•"/>
            </a:pPr>
            <a:r>
              <a:rPr lang="es-MX" dirty="0"/>
              <a:t>FSM: </a:t>
            </a:r>
            <a:r>
              <a:rPr lang="es-MX" b="0" dirty="0"/>
              <a:t>máquina de estados que controla los módulos anteriores.</a:t>
            </a:r>
          </a:p>
          <a:p>
            <a:endParaRPr lang="es-MX" dirty="0"/>
          </a:p>
        </p:txBody>
      </p:sp>
      <p:sp>
        <p:nvSpPr>
          <p:cNvPr id="4" name="Marcador de fecha 3">
            <a:extLst>
              <a:ext uri="{FF2B5EF4-FFF2-40B4-BE49-F238E27FC236}">
                <a16:creationId xmlns:a16="http://schemas.microsoft.com/office/drawing/2014/main" id="{CD641D74-6190-E209-45E8-C88437BF063C}"/>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5D04BDD7-4183-B15E-1F31-FCF4DB68DB41}"/>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AF11E42-1987-03B9-5263-0F79D64A514C}"/>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50</a:t>
            </a:fld>
            <a:endParaRPr lang="en-US"/>
          </a:p>
        </p:txBody>
      </p:sp>
      <p:pic>
        <p:nvPicPr>
          <p:cNvPr id="13" name="Imagen 12" descr="Forma&#10;&#10;Descripción generada automáticamente con confianza media">
            <a:extLst>
              <a:ext uri="{FF2B5EF4-FFF2-40B4-BE49-F238E27FC236}">
                <a16:creationId xmlns:a16="http://schemas.microsoft.com/office/drawing/2014/main" id="{3BF0F47C-7D90-7F81-01A1-FDBFE8E681DC}"/>
              </a:ext>
            </a:extLst>
          </p:cNvPr>
          <p:cNvPicPr>
            <a:picLocks noChangeAspect="1"/>
          </p:cNvPicPr>
          <p:nvPr/>
        </p:nvPicPr>
        <p:blipFill>
          <a:blip r:embed="rId3"/>
          <a:stretch>
            <a:fillRect/>
          </a:stretch>
        </p:blipFill>
        <p:spPr>
          <a:xfrm>
            <a:off x="7310035" y="1592263"/>
            <a:ext cx="3331381" cy="2232025"/>
          </a:xfrm>
          <a:prstGeom prst="rect">
            <a:avLst/>
          </a:prstGeom>
          <a:noFill/>
        </p:spPr>
      </p:pic>
      <p:pic>
        <p:nvPicPr>
          <p:cNvPr id="15" name="Imagen 14" descr="Forma&#10;&#10;Descripción generada automáticamente con confianza media">
            <a:extLst>
              <a:ext uri="{FF2B5EF4-FFF2-40B4-BE49-F238E27FC236}">
                <a16:creationId xmlns:a16="http://schemas.microsoft.com/office/drawing/2014/main" id="{057C9599-161F-BC9F-633F-3597430925EE}"/>
              </a:ext>
            </a:extLst>
          </p:cNvPr>
          <p:cNvPicPr>
            <a:picLocks noChangeAspect="1"/>
          </p:cNvPicPr>
          <p:nvPr/>
        </p:nvPicPr>
        <p:blipFill>
          <a:blip r:embed="rId4"/>
          <a:stretch>
            <a:fillRect/>
          </a:stretch>
        </p:blipFill>
        <p:spPr>
          <a:xfrm>
            <a:off x="6743700" y="3969703"/>
            <a:ext cx="4464050" cy="2232025"/>
          </a:xfrm>
          <a:prstGeom prst="rect">
            <a:avLst/>
          </a:prstGeom>
          <a:noFill/>
        </p:spPr>
      </p:pic>
    </p:spTree>
    <p:extLst>
      <p:ext uri="{BB962C8B-B14F-4D97-AF65-F5344CB8AC3E}">
        <p14:creationId xmlns:p14="http://schemas.microsoft.com/office/powerpoint/2010/main" val="4248389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63E54-2ACC-2979-4697-93F8DD0DD47F}"/>
              </a:ext>
            </a:extLst>
          </p:cNvPr>
          <p:cNvSpPr>
            <a:spLocks noGrp="1"/>
          </p:cNvSpPr>
          <p:nvPr>
            <p:ph type="title"/>
          </p:nvPr>
        </p:nvSpPr>
        <p:spPr/>
        <p:txBody>
          <a:bodyPr/>
          <a:lstStyle/>
          <a:p>
            <a:r>
              <a:rPr lang="es-MX" dirty="0"/>
              <a:t>FSM Lectura ADC</a:t>
            </a:r>
          </a:p>
        </p:txBody>
      </p:sp>
      <p:sp>
        <p:nvSpPr>
          <p:cNvPr id="3" name="Marcador de contenido 2">
            <a:extLst>
              <a:ext uri="{FF2B5EF4-FFF2-40B4-BE49-F238E27FC236}">
                <a16:creationId xmlns:a16="http://schemas.microsoft.com/office/drawing/2014/main" id="{15199714-585F-A781-CB88-0A353C60666F}"/>
              </a:ext>
            </a:extLst>
          </p:cNvPr>
          <p:cNvSpPr>
            <a:spLocks noGrp="1"/>
          </p:cNvSpPr>
          <p:nvPr>
            <p:ph sz="half" idx="1"/>
          </p:nvPr>
        </p:nvSpPr>
        <p:spPr>
          <a:xfrm>
            <a:off x="413317" y="1449388"/>
            <a:ext cx="11508242" cy="4608512"/>
          </a:xfrm>
        </p:spPr>
        <p:txBody>
          <a:bodyPr>
            <a:normAutofit lnSpcReduction="10000"/>
          </a:bodyPr>
          <a:lstStyle/>
          <a:p>
            <a:pPr algn="just"/>
            <a:r>
              <a:rPr lang="es-MX" dirty="0"/>
              <a:t>La FSM tiene 3 entradas, 4 salidas y 8 estados:</a:t>
            </a:r>
          </a:p>
          <a:p>
            <a:pPr algn="just"/>
            <a:r>
              <a:rPr lang="es-MX" dirty="0"/>
              <a:t>Inputs: </a:t>
            </a:r>
            <a:r>
              <a:rPr lang="es-MX" b="0" dirty="0" err="1"/>
              <a:t>start</a:t>
            </a:r>
            <a:r>
              <a:rPr lang="es-MX" b="0" dirty="0"/>
              <a:t>, </a:t>
            </a:r>
            <a:r>
              <a:rPr lang="es-MX" b="0" dirty="0" err="1"/>
              <a:t>slow</a:t>
            </a:r>
            <a:r>
              <a:rPr lang="es-MX" b="0" dirty="0"/>
              <a:t> </a:t>
            </a:r>
            <a:r>
              <a:rPr lang="es-MX" b="0" dirty="0" err="1"/>
              <a:t>clock</a:t>
            </a:r>
            <a:r>
              <a:rPr lang="es-MX" b="0" dirty="0"/>
              <a:t>, </a:t>
            </a:r>
            <a:r>
              <a:rPr lang="es-MX" b="0" dirty="0" err="1"/>
              <a:t>cnt</a:t>
            </a:r>
            <a:endParaRPr lang="es-MX" b="0" dirty="0"/>
          </a:p>
          <a:p>
            <a:pPr algn="just"/>
            <a:r>
              <a:rPr lang="es-MX" dirty="0"/>
              <a:t>Outputs: </a:t>
            </a:r>
            <a:r>
              <a:rPr lang="es-MX" b="0" dirty="0"/>
              <a:t>opc1, opc2, </a:t>
            </a:r>
            <a:r>
              <a:rPr lang="es-MX" b="0" dirty="0" err="1"/>
              <a:t>hab</a:t>
            </a:r>
            <a:r>
              <a:rPr lang="es-MX" b="0" dirty="0"/>
              <a:t>, </a:t>
            </a:r>
            <a:r>
              <a:rPr lang="es-MX" b="0" dirty="0" err="1"/>
              <a:t>eor</a:t>
            </a:r>
            <a:endParaRPr lang="es-MX" b="0" dirty="0"/>
          </a:p>
          <a:p>
            <a:pPr marL="342900" indent="-342900" algn="just">
              <a:buFont typeface="Arial" panose="020B0604020202020204" pitchFamily="34" charset="0"/>
              <a:buChar char="•"/>
            </a:pPr>
            <a:r>
              <a:rPr lang="es-MX" dirty="0"/>
              <a:t>S0: </a:t>
            </a:r>
            <a:r>
              <a:rPr lang="es-MX" b="0" dirty="0"/>
              <a:t>Espera por una señal de </a:t>
            </a:r>
            <a:r>
              <a:rPr lang="es-MX" b="0" dirty="0" err="1"/>
              <a:t>start</a:t>
            </a:r>
            <a:r>
              <a:rPr lang="es-MX" b="0" dirty="0"/>
              <a:t>, se reinician </a:t>
            </a:r>
            <a:r>
              <a:rPr lang="es-MX" b="0" dirty="0" err="1"/>
              <a:t>Counter</a:t>
            </a:r>
            <a:r>
              <a:rPr lang="es-MX" b="0" dirty="0"/>
              <a:t> R y SIPO </a:t>
            </a:r>
            <a:r>
              <a:rPr lang="es-MX" b="0" dirty="0" err="1"/>
              <a:t>reg</a:t>
            </a:r>
            <a:r>
              <a:rPr lang="es-MX" b="0" dirty="0"/>
              <a:t>, y </a:t>
            </a:r>
            <a:r>
              <a:rPr lang="es-MX" b="0" dirty="0" err="1"/>
              <a:t>eor</a:t>
            </a:r>
            <a:r>
              <a:rPr lang="es-MX" b="0" dirty="0"/>
              <a:t> se pone a 1.</a:t>
            </a:r>
          </a:p>
          <a:p>
            <a:pPr marL="342900" indent="-342900" algn="just">
              <a:buFont typeface="Arial" panose="020B0604020202020204" pitchFamily="34" charset="0"/>
              <a:buChar char="•"/>
            </a:pPr>
            <a:r>
              <a:rPr lang="es-MX" dirty="0"/>
              <a:t>S1:</a:t>
            </a:r>
            <a:r>
              <a:rPr lang="es-MX" b="0" dirty="0"/>
              <a:t> Se mantienen los valores de </a:t>
            </a:r>
            <a:r>
              <a:rPr lang="es-MX" b="0" dirty="0" err="1"/>
              <a:t>Counter</a:t>
            </a:r>
            <a:r>
              <a:rPr lang="es-MX" b="0" dirty="0"/>
              <a:t> R y SIPO reg.</a:t>
            </a:r>
            <a:endParaRPr lang="es-MX" dirty="0"/>
          </a:p>
          <a:p>
            <a:pPr marL="342900" indent="-342900" algn="just">
              <a:buFont typeface="Arial" panose="020B0604020202020204" pitchFamily="34" charset="0"/>
              <a:buChar char="•"/>
            </a:pPr>
            <a:r>
              <a:rPr lang="es-MX" dirty="0"/>
              <a:t>S2: </a:t>
            </a:r>
            <a:r>
              <a:rPr lang="es-MX" b="0" dirty="0"/>
              <a:t>Permanece en ese estado hasta que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S3: </a:t>
            </a:r>
            <a:r>
              <a:rPr lang="es-MX" b="0" dirty="0"/>
              <a:t>Suma </a:t>
            </a:r>
            <a:r>
              <a:rPr lang="es-MX" b="0" dirty="0" err="1"/>
              <a:t>Counter</a:t>
            </a:r>
            <a:r>
              <a:rPr lang="es-MX" b="0" dirty="0"/>
              <a:t> R.</a:t>
            </a:r>
          </a:p>
          <a:p>
            <a:pPr marL="342900" indent="-342900" algn="just">
              <a:buFont typeface="Arial" panose="020B0604020202020204" pitchFamily="34" charset="0"/>
              <a:buChar char="•"/>
            </a:pPr>
            <a:r>
              <a:rPr lang="es-MX" dirty="0"/>
              <a:t>S4: </a:t>
            </a:r>
            <a:r>
              <a:rPr lang="es-MX" b="0" dirty="0"/>
              <a:t>Permanece en ese estado hasta que </a:t>
            </a:r>
            <a:r>
              <a:rPr lang="es-MX" b="0" dirty="0" err="1"/>
              <a:t>slow</a:t>
            </a:r>
            <a:r>
              <a:rPr lang="es-MX" b="0" dirty="0"/>
              <a:t> </a:t>
            </a:r>
            <a:r>
              <a:rPr lang="es-MX" b="0" dirty="0" err="1"/>
              <a:t>clock</a:t>
            </a:r>
            <a:r>
              <a:rPr lang="es-MX" b="0" dirty="0"/>
              <a:t> sea 1 y </a:t>
            </a:r>
            <a:r>
              <a:rPr lang="es-MX" b="0" dirty="0" err="1"/>
              <a:t>cnt</a:t>
            </a:r>
            <a:r>
              <a:rPr lang="es-MX" b="0" dirty="0"/>
              <a:t> 50, si esto es cierto, pasa a estado S7, si no, pregunta si </a:t>
            </a:r>
            <a:r>
              <a:rPr lang="es-MX" b="0" dirty="0" err="1"/>
              <a:t>cnt</a:t>
            </a:r>
            <a:r>
              <a:rPr lang="es-MX" b="0" dirty="0"/>
              <a:t> &gt;= 18, si es verdad, pasa a estado S5, si no regresa a S3.</a:t>
            </a:r>
          </a:p>
          <a:p>
            <a:pPr marL="342900" indent="-342900" algn="just">
              <a:buFont typeface="Arial" panose="020B0604020202020204" pitchFamily="34" charset="0"/>
              <a:buChar char="•"/>
            </a:pPr>
            <a:r>
              <a:rPr lang="es-MX" dirty="0"/>
              <a:t>S5: </a:t>
            </a:r>
            <a:r>
              <a:rPr lang="es-MX" b="0" dirty="0"/>
              <a:t>Suma </a:t>
            </a:r>
            <a:r>
              <a:rPr lang="es-MX" b="0" dirty="0" err="1"/>
              <a:t>Counter</a:t>
            </a:r>
            <a:r>
              <a:rPr lang="es-MX" b="0" dirty="0"/>
              <a:t> R y desplaza a SIPO reg.</a:t>
            </a:r>
          </a:p>
          <a:p>
            <a:pPr marL="342900" indent="-342900" algn="just">
              <a:buFont typeface="Arial" panose="020B0604020202020204" pitchFamily="34" charset="0"/>
              <a:buChar char="•"/>
            </a:pPr>
            <a:r>
              <a:rPr lang="es-MX" dirty="0"/>
              <a:t>S6: </a:t>
            </a:r>
            <a:r>
              <a:rPr lang="es-MX" b="0" dirty="0"/>
              <a:t>Se mantienen los valores de </a:t>
            </a:r>
            <a:r>
              <a:rPr lang="es-MX" b="0" dirty="0" err="1"/>
              <a:t>Counter</a:t>
            </a:r>
            <a:r>
              <a:rPr lang="es-MX" b="0" dirty="0"/>
              <a:t> R y SIPO reg.</a:t>
            </a:r>
          </a:p>
          <a:p>
            <a:pPr marL="342900" indent="-342900" algn="just">
              <a:buFont typeface="Arial" panose="020B0604020202020204" pitchFamily="34" charset="0"/>
              <a:buChar char="•"/>
            </a:pPr>
            <a:r>
              <a:rPr lang="es-MX" dirty="0"/>
              <a:t>S7: </a:t>
            </a:r>
            <a:r>
              <a:rPr lang="es-MX" b="0" dirty="0"/>
              <a:t>Se mantienen los valores de </a:t>
            </a:r>
            <a:r>
              <a:rPr lang="es-MX" b="0" dirty="0" err="1"/>
              <a:t>Counter</a:t>
            </a:r>
            <a:r>
              <a:rPr lang="es-MX" b="0" dirty="0"/>
              <a:t> R y SIPO </a:t>
            </a:r>
            <a:r>
              <a:rPr lang="es-MX" b="0" dirty="0" err="1"/>
              <a:t>reg</a:t>
            </a:r>
            <a:r>
              <a:rPr lang="es-MX" b="0" dirty="0"/>
              <a:t>, y se habilita PIPO reg.</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b="0" dirty="0"/>
          </a:p>
        </p:txBody>
      </p:sp>
      <p:sp>
        <p:nvSpPr>
          <p:cNvPr id="5" name="Marcador de fecha 4">
            <a:extLst>
              <a:ext uri="{FF2B5EF4-FFF2-40B4-BE49-F238E27FC236}">
                <a16:creationId xmlns:a16="http://schemas.microsoft.com/office/drawing/2014/main" id="{1B06933E-919C-DAA4-4529-B2ECD2D3EC80}"/>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DCAD7313-0D4C-E0BF-EB2F-F15745F85566}"/>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7A69C865-FC29-4F2F-0318-2DEFB70C0E3E}"/>
              </a:ext>
            </a:extLst>
          </p:cNvPr>
          <p:cNvSpPr>
            <a:spLocks noGrp="1"/>
          </p:cNvSpPr>
          <p:nvPr>
            <p:ph type="sldNum" sz="quarter" idx="12"/>
          </p:nvPr>
        </p:nvSpPr>
        <p:spPr/>
        <p:txBody>
          <a:bodyPr/>
          <a:lstStyle/>
          <a:p>
            <a:fld id="{36B5EA5A-BC32-A742-B11B-8E7414D5B535}" type="slidenum">
              <a:rPr lang="en-US" smtClean="0"/>
              <a:pPr/>
              <a:t>51</a:t>
            </a:fld>
            <a:endParaRPr lang="en-US" dirty="0"/>
          </a:p>
        </p:txBody>
      </p:sp>
      <p:sp>
        <p:nvSpPr>
          <p:cNvPr id="4" name="CuadroTexto 3">
            <a:extLst>
              <a:ext uri="{FF2B5EF4-FFF2-40B4-BE49-F238E27FC236}">
                <a16:creationId xmlns:a16="http://schemas.microsoft.com/office/drawing/2014/main" id="{D8D72058-CC94-143A-D382-40A6FAB9A632}"/>
              </a:ext>
            </a:extLst>
          </p:cNvPr>
          <p:cNvSpPr txBox="1"/>
          <p:nvPr/>
        </p:nvSpPr>
        <p:spPr>
          <a:xfrm>
            <a:off x="7366572" y="19347"/>
            <a:ext cx="4825428" cy="2215991"/>
          </a:xfrm>
          <a:prstGeom prst="rect">
            <a:avLst/>
          </a:prstGeom>
          <a:noFill/>
        </p:spPr>
        <p:txBody>
          <a:bodyPr wrap="square" lIns="0" tIns="0" rIns="0" bIns="0" rtlCol="0">
            <a:spAutoFit/>
          </a:bodyPr>
          <a:lstStyle/>
          <a:p>
            <a:pPr algn="l"/>
            <a:r>
              <a:rPr lang="es-MX" dirty="0"/>
              <a:t>S0: Espera </a:t>
            </a:r>
            <a:r>
              <a:rPr lang="es-MX" dirty="0" err="1"/>
              <a:t>start</a:t>
            </a:r>
            <a:r>
              <a:rPr lang="es-MX" dirty="0"/>
              <a:t> y </a:t>
            </a:r>
            <a:r>
              <a:rPr lang="es-MX" dirty="0" err="1"/>
              <a:t>reniciar</a:t>
            </a:r>
            <a:endParaRPr lang="es-MX" dirty="0"/>
          </a:p>
          <a:p>
            <a:pPr algn="l"/>
            <a:r>
              <a:rPr lang="es-MX" dirty="0"/>
              <a:t>S1: </a:t>
            </a:r>
            <a:r>
              <a:rPr lang="es-MX" dirty="0" err="1"/>
              <a:t>Delay</a:t>
            </a:r>
            <a:r>
              <a:rPr lang="es-MX" dirty="0"/>
              <a:t> por CI</a:t>
            </a:r>
          </a:p>
          <a:p>
            <a:pPr algn="l"/>
            <a:r>
              <a:rPr lang="es-MX" dirty="0"/>
              <a:t>S2: Espera por SPI </a:t>
            </a:r>
            <a:r>
              <a:rPr lang="es-MX" dirty="0" err="1"/>
              <a:t>clock</a:t>
            </a:r>
            <a:endParaRPr lang="es-MX" dirty="0"/>
          </a:p>
          <a:p>
            <a:pPr algn="l"/>
            <a:r>
              <a:rPr lang="es-MX" dirty="0"/>
              <a:t>S3: Cuenta de flancos</a:t>
            </a:r>
          </a:p>
          <a:p>
            <a:pPr algn="l"/>
            <a:r>
              <a:rPr lang="es-MX" dirty="0"/>
              <a:t>S4: Detecta posición de bits (S3,S5,S7)</a:t>
            </a:r>
          </a:p>
          <a:p>
            <a:pPr algn="l"/>
            <a:r>
              <a:rPr lang="es-MX" dirty="0"/>
              <a:t>S5: Captura dato y desplaza</a:t>
            </a:r>
          </a:p>
          <a:p>
            <a:pPr algn="l"/>
            <a:r>
              <a:rPr lang="es-MX" dirty="0"/>
              <a:t>S6: </a:t>
            </a:r>
            <a:r>
              <a:rPr lang="es-MX" dirty="0" err="1"/>
              <a:t>Delay</a:t>
            </a:r>
            <a:r>
              <a:rPr lang="es-MX" dirty="0"/>
              <a:t> por CI</a:t>
            </a:r>
          </a:p>
          <a:p>
            <a:pPr algn="l"/>
            <a:r>
              <a:rPr lang="es-MX" dirty="0"/>
              <a:t>S7: Carga resultado</a:t>
            </a:r>
          </a:p>
        </p:txBody>
      </p:sp>
    </p:spTree>
    <p:extLst>
      <p:ext uri="{BB962C8B-B14F-4D97-AF65-F5344CB8AC3E}">
        <p14:creationId xmlns:p14="http://schemas.microsoft.com/office/powerpoint/2010/main" val="279112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Caracterización de resistencias</a:t>
            </a:r>
          </a:p>
        </p:txBody>
      </p:sp>
      <p:sp>
        <p:nvSpPr>
          <p:cNvPr id="13" name="Content Placeholder 2">
            <a:extLst>
              <a:ext uri="{FF2B5EF4-FFF2-40B4-BE49-F238E27FC236}">
                <a16:creationId xmlns:a16="http://schemas.microsoft.com/office/drawing/2014/main" id="{0D1BD756-439F-F6C1-88E1-D7441DA44EF8}"/>
              </a:ext>
            </a:extLst>
          </p:cNvPr>
          <p:cNvSpPr>
            <a:spLocks noGrp="1"/>
          </p:cNvSpPr>
          <p:nvPr>
            <p:ph sz="half" idx="1"/>
          </p:nvPr>
        </p:nvSpPr>
        <p:spPr>
          <a:xfrm>
            <a:off x="407987" y="1592264"/>
            <a:ext cx="5616575" cy="4608512"/>
          </a:xfrm>
        </p:spPr>
        <p:txBody>
          <a:bodyPr>
            <a:normAutofit/>
          </a:bodyPr>
          <a:lstStyle/>
          <a:p>
            <a:r>
              <a:rPr lang="en-US" dirty="0"/>
              <a:t>Para la </a:t>
            </a:r>
            <a:r>
              <a:rPr lang="en-US" dirty="0" err="1"/>
              <a:t>caracterización</a:t>
            </a:r>
            <a:r>
              <a:rPr lang="en-US" dirty="0"/>
              <a:t> de </a:t>
            </a:r>
            <a:r>
              <a:rPr lang="en-US" dirty="0" err="1"/>
              <a:t>resistencias</a:t>
            </a:r>
            <a:r>
              <a:rPr lang="en-US" dirty="0"/>
              <a:t> se </a:t>
            </a:r>
            <a:r>
              <a:rPr lang="en-US" dirty="0" err="1"/>
              <a:t>utilizaron</a:t>
            </a:r>
            <a:r>
              <a:rPr lang="en-US" dirty="0"/>
              <a:t> </a:t>
            </a:r>
            <a:r>
              <a:rPr lang="en-US" dirty="0" err="1"/>
              <a:t>los</a:t>
            </a:r>
            <a:r>
              <a:rPr lang="en-US" dirty="0"/>
              <a:t> </a:t>
            </a:r>
            <a:r>
              <a:rPr lang="en-US" dirty="0" err="1"/>
              <a:t>siguientes</a:t>
            </a:r>
            <a:r>
              <a:rPr lang="en-US" dirty="0"/>
              <a:t> </a:t>
            </a:r>
            <a:r>
              <a:rPr lang="en-US" dirty="0" err="1"/>
              <a:t>módulos</a:t>
            </a:r>
            <a:r>
              <a:rPr lang="en-US" dirty="0"/>
              <a:t>:</a:t>
            </a:r>
          </a:p>
          <a:p>
            <a:pPr marL="342900" indent="-342900">
              <a:buFont typeface="Arial" panose="020B0604020202020204" pitchFamily="34" charset="0"/>
              <a:buChar char="•"/>
            </a:pPr>
            <a:r>
              <a:rPr lang="en-US" dirty="0"/>
              <a:t>ROM</a:t>
            </a:r>
          </a:p>
          <a:p>
            <a:pPr marL="342900" indent="-342900">
              <a:buFont typeface="Arial" panose="020B0604020202020204" pitchFamily="34" charset="0"/>
              <a:buChar char="•"/>
            </a:pPr>
            <a:r>
              <a:rPr lang="en-US" dirty="0" err="1"/>
              <a:t>Escritura</a:t>
            </a:r>
            <a:r>
              <a:rPr lang="en-US" dirty="0"/>
              <a:t> de DAC</a:t>
            </a:r>
          </a:p>
          <a:p>
            <a:pPr marL="342900" indent="-342900">
              <a:buFont typeface="Arial" panose="020B0604020202020204" pitchFamily="34" charset="0"/>
              <a:buChar char="•"/>
            </a:pPr>
            <a:r>
              <a:rPr lang="en-US" dirty="0" err="1"/>
              <a:t>Escritura</a:t>
            </a:r>
            <a:r>
              <a:rPr lang="en-US" dirty="0"/>
              <a:t> y </a:t>
            </a:r>
            <a:r>
              <a:rPr lang="en-US" dirty="0" err="1"/>
              <a:t>Lectura</a:t>
            </a:r>
            <a:r>
              <a:rPr lang="en-US" dirty="0"/>
              <a:t> de ADC</a:t>
            </a:r>
          </a:p>
          <a:p>
            <a:pPr marL="342900" indent="-342900">
              <a:buFont typeface="Arial" panose="020B0604020202020204" pitchFamily="34" charset="0"/>
              <a:buChar char="•"/>
            </a:pPr>
            <a:r>
              <a:rPr lang="en-US" dirty="0"/>
              <a:t>RAM</a:t>
            </a:r>
          </a:p>
          <a:p>
            <a:pPr marL="342900" indent="-342900">
              <a:buFont typeface="Arial" panose="020B0604020202020204" pitchFamily="34" charset="0"/>
              <a:buChar char="•"/>
            </a:pPr>
            <a:r>
              <a:rPr lang="en-US" dirty="0"/>
              <a:t>Multiplexor</a:t>
            </a:r>
          </a:p>
          <a:p>
            <a:pPr marL="342900" indent="-342900">
              <a:buFont typeface="Arial" panose="020B0604020202020204" pitchFamily="34" charset="0"/>
              <a:buChar char="•"/>
            </a:pPr>
            <a:r>
              <a:rPr lang="en-US" dirty="0" err="1"/>
              <a:t>Transmisión</a:t>
            </a:r>
            <a:endParaRPr lang="en-US" dirty="0"/>
          </a:p>
          <a:p>
            <a:pPr marL="342900" indent="-342900">
              <a:buFont typeface="Arial" panose="020B0604020202020204" pitchFamily="34" charset="0"/>
              <a:buChar char="•"/>
            </a:pPr>
            <a:r>
              <a:rPr lang="en-US" dirty="0" err="1"/>
              <a:t>Contadores</a:t>
            </a:r>
            <a:endParaRPr lang="en-US" dirty="0"/>
          </a:p>
          <a:p>
            <a:pPr marL="342900" indent="-342900">
              <a:buFont typeface="Arial" panose="020B0604020202020204" pitchFamily="34" charset="0"/>
              <a:buChar char="•"/>
            </a:pPr>
            <a:r>
              <a:rPr lang="en-US" dirty="0" err="1"/>
              <a:t>Transmisión</a:t>
            </a:r>
            <a:endParaRPr lang="en-US" dirty="0"/>
          </a:p>
          <a:p>
            <a:pPr marL="342900" indent="-342900">
              <a:buFont typeface="Arial" panose="020B0604020202020204" pitchFamily="34" charset="0"/>
              <a:buChar char="•"/>
            </a:pPr>
            <a:r>
              <a:rPr lang="en-US" dirty="0"/>
              <a:t>FSM</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52</a:t>
            </a:fld>
            <a:endParaRPr lang="en-US"/>
          </a:p>
        </p:txBody>
      </p:sp>
      <p:pic>
        <p:nvPicPr>
          <p:cNvPr id="24" name="Marcador de contenido 7" descr="Forma&#10;&#10;Descripción generada automáticamente con confianza media">
            <a:extLst>
              <a:ext uri="{FF2B5EF4-FFF2-40B4-BE49-F238E27FC236}">
                <a16:creationId xmlns:a16="http://schemas.microsoft.com/office/drawing/2014/main" id="{5DC18BFD-413D-FEB7-0567-F6EBC221F402}"/>
              </a:ext>
            </a:extLst>
          </p:cNvPr>
          <p:cNvPicPr>
            <a:picLocks noGrp="1" noChangeAspect="1"/>
          </p:cNvPicPr>
          <p:nvPr>
            <p:ph sz="half" idx="2"/>
          </p:nvPr>
        </p:nvPicPr>
        <p:blipFill>
          <a:blip r:embed="rId3"/>
          <a:stretch/>
        </p:blipFill>
        <p:spPr>
          <a:xfrm>
            <a:off x="6533104" y="2154238"/>
            <a:ext cx="4890004" cy="3484562"/>
          </a:xfrm>
          <a:noFill/>
        </p:spPr>
      </p:pic>
    </p:spTree>
    <p:extLst>
      <p:ext uri="{BB962C8B-B14F-4D97-AF65-F5344CB8AC3E}">
        <p14:creationId xmlns:p14="http://schemas.microsoft.com/office/powerpoint/2010/main" val="24283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FSM de caracterización</a:t>
            </a:r>
          </a:p>
        </p:txBody>
      </p:sp>
      <p:sp>
        <p:nvSpPr>
          <p:cNvPr id="13" name="Content Placeholder 2">
            <a:extLst>
              <a:ext uri="{FF2B5EF4-FFF2-40B4-BE49-F238E27FC236}">
                <a16:creationId xmlns:a16="http://schemas.microsoft.com/office/drawing/2014/main" id="{0D1BD756-439F-F6C1-88E1-D7441DA44EF8}"/>
              </a:ext>
            </a:extLst>
          </p:cNvPr>
          <p:cNvSpPr>
            <a:spLocks noGrp="1"/>
          </p:cNvSpPr>
          <p:nvPr>
            <p:ph sz="half" idx="1"/>
          </p:nvPr>
        </p:nvSpPr>
        <p:spPr>
          <a:xfrm>
            <a:off x="407987" y="1592264"/>
            <a:ext cx="11380813" cy="4608512"/>
          </a:xfrm>
        </p:spPr>
        <p:txBody>
          <a:bodyPr>
            <a:normAutofit/>
          </a:bodyPr>
          <a:lstStyle/>
          <a:p>
            <a:pPr marR="0" lvl="0" algn="l" defTabSz="914400" rtl="0" eaLnBrk="0" fontAlgn="base" latinLnBrk="0" hangingPunct="0">
              <a:lnSpc>
                <a:spcPct val="100000"/>
              </a:lnSpc>
              <a:spcBef>
                <a:spcPct val="0"/>
              </a:spcBef>
              <a:spcAft>
                <a:spcPct val="0"/>
              </a:spcAft>
              <a:buClrTx/>
              <a:buSzTx/>
              <a:tabLst/>
            </a:pPr>
            <a:r>
              <a:rPr kumimoji="0" lang="es-MX" altLang="es-MX" i="0" u="none" strike="noStrike" cap="none" normalizeH="0" baseline="0" dirty="0">
                <a:ln>
                  <a:noFill/>
                </a:ln>
                <a:solidFill>
                  <a:schemeClr val="tx2"/>
                </a:solidFill>
                <a:effectLst/>
                <a:latin typeface="Arial" panose="020B0604020202020204" pitchFamily="34" charset="0"/>
              </a:rPr>
              <a:t>La máquina de estados tiene 17 estados: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s0</a:t>
            </a:r>
            <a:r>
              <a:rPr kumimoji="0" lang="es-MX" altLang="es-MX" b="0" i="0" u="none" strike="noStrike" cap="none" normalizeH="0" baseline="0" dirty="0">
                <a:ln>
                  <a:noFill/>
                </a:ln>
                <a:solidFill>
                  <a:schemeClr val="tx2"/>
                </a:solidFill>
                <a:effectLst/>
                <a:latin typeface="Arial" panose="020B0604020202020204" pitchFamily="34" charset="0"/>
              </a:rPr>
              <a:t>: Espera señal de </a:t>
            </a:r>
            <a:r>
              <a:rPr kumimoji="0" lang="es-MX" altLang="es-MX" b="0" i="0" u="none" strike="noStrike" cap="none" normalizeH="0" baseline="0" dirty="0" err="1">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a:t>
            </a:r>
            <a:r>
              <a:rPr kumimoji="0" lang="es-MX" altLang="es-MX" b="0" i="0" u="none" strike="noStrike" cap="none" normalizeH="0" baseline="0" dirty="0">
                <a:ln>
                  <a:noFill/>
                </a:ln>
                <a:solidFill>
                  <a:schemeClr val="tx2"/>
                </a:solidFill>
                <a:effectLst/>
                <a:latin typeface="Arial" panose="020B0604020202020204" pitchFamily="34" charset="0"/>
              </a:rPr>
              <a:t>: Se habilita el DAC para iniciar la conversión de voltaje.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s2</a:t>
            </a:r>
            <a:r>
              <a:rPr kumimoji="0" lang="es-MX" altLang="es-MX" b="0" i="0" u="none" strike="noStrike" cap="none" normalizeH="0" baseline="0" dirty="0">
                <a:ln>
                  <a:noFill/>
                </a:ln>
                <a:solidFill>
                  <a:schemeClr val="tx2"/>
                </a:solidFill>
                <a:effectLst/>
                <a:latin typeface="Arial" panose="020B0604020202020204" pitchFamily="34" charset="0"/>
              </a:rPr>
              <a:t>: El DAC se desactiva; espera la señal de fin de conversión (</a:t>
            </a:r>
            <a:r>
              <a:rPr kumimoji="0" lang="es-MX" altLang="es-MX" b="0" i="0" u="none" strike="noStrike" cap="none" normalizeH="0" baseline="0" dirty="0" err="1">
                <a:ln>
                  <a:noFill/>
                </a:ln>
                <a:solidFill>
                  <a:schemeClr val="tx2"/>
                </a:solidFill>
                <a:effectLst/>
                <a:latin typeface="Arial" panose="020B0604020202020204" pitchFamily="34" charset="0"/>
              </a:rPr>
              <a:t>eodac</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s3 - s4</a:t>
            </a:r>
            <a:r>
              <a:rPr kumimoji="0" lang="es-MX" altLang="es-MX" b="0" i="0" u="none" strike="noStrike" cap="none" normalizeH="0" baseline="0" dirty="0">
                <a:ln>
                  <a:noFill/>
                </a:ln>
                <a:solidFill>
                  <a:schemeClr val="tx2"/>
                </a:solidFill>
                <a:effectLst/>
                <a:latin typeface="Arial" panose="020B0604020202020204" pitchFamily="34" charset="0"/>
              </a:rPr>
              <a:t>: Estados de ajuste para asegurar la polarización del divisor de voltaje.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s5</a:t>
            </a:r>
            <a:r>
              <a:rPr kumimoji="0" lang="es-MX" altLang="es-MX" b="0" i="0" u="none" strike="noStrike" cap="none" normalizeH="0" baseline="0" dirty="0">
                <a:ln>
                  <a:noFill/>
                </a:ln>
                <a:solidFill>
                  <a:schemeClr val="tx2"/>
                </a:solidFill>
                <a:effectLst/>
                <a:latin typeface="Arial" panose="020B0604020202020204" pitchFamily="34" charset="0"/>
              </a:rPr>
              <a:t>: Se activa el ADC para leer el voltaje de referencia.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s6</a:t>
            </a:r>
            <a:r>
              <a:rPr kumimoji="0" lang="es-MX" altLang="es-MX" b="0" i="0" u="none" strike="noStrike" cap="none" normalizeH="0" baseline="0" dirty="0">
                <a:ln>
                  <a:noFill/>
                </a:ln>
                <a:solidFill>
                  <a:schemeClr val="tx2"/>
                </a:solidFill>
                <a:effectLst/>
                <a:latin typeface="Arial" panose="020B0604020202020204" pitchFamily="34" charset="0"/>
              </a:rPr>
              <a:t>: El ADC se desactiva; espera la señal de fin de conversión (</a:t>
            </a:r>
            <a:r>
              <a:rPr kumimoji="0" lang="es-MX" altLang="es-MX" b="0" i="0" u="none" strike="noStrike" cap="none" normalizeH="0" baseline="0" dirty="0" err="1">
                <a:ln>
                  <a:noFill/>
                </a:ln>
                <a:solidFill>
                  <a:schemeClr val="tx2"/>
                </a:solidFill>
                <a:effectLst/>
                <a:latin typeface="Arial" panose="020B0604020202020204" pitchFamily="34" charset="0"/>
              </a:rPr>
              <a:t>eoadc</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s7</a:t>
            </a:r>
            <a:r>
              <a:rPr kumimoji="0" lang="es-MX" altLang="es-MX" b="0" i="0" u="none" strike="noStrike" cap="none" normalizeH="0" baseline="0" dirty="0">
                <a:ln>
                  <a:noFill/>
                </a:ln>
                <a:solidFill>
                  <a:schemeClr val="tx2"/>
                </a:solidFill>
                <a:effectLst/>
                <a:latin typeface="Arial" panose="020B0604020202020204" pitchFamily="34" charset="0"/>
              </a:rPr>
              <a:t>: Se habilita la RAM y se almacena la conversión del ADC.</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s8 - s9</a:t>
            </a:r>
            <a:r>
              <a:rPr kumimoji="0" lang="es-MX" altLang="es-MX" b="0" i="0" u="none" strike="noStrike" cap="none" normalizeH="0" baseline="0" dirty="0">
                <a:ln>
                  <a:noFill/>
                </a:ln>
                <a:solidFill>
                  <a:schemeClr val="tx2"/>
                </a:solidFill>
                <a:effectLst/>
                <a:latin typeface="Arial" panose="020B0604020202020204" pitchFamily="34" charset="0"/>
              </a:rPr>
              <a:t>: Se deshabilita RAM, contadores de RAM y ROM se incrementan; si el contador de RAM llega a 31, pasa a s10.</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s10</a:t>
            </a:r>
            <a:r>
              <a:rPr kumimoji="0" lang="es-MX" altLang="es-MX" b="0" i="0" u="none" strike="noStrike" cap="none" normalizeH="0" baseline="0" dirty="0">
                <a:ln>
                  <a:noFill/>
                </a:ln>
                <a:solidFill>
                  <a:schemeClr val="tx2"/>
                </a:solidFill>
                <a:effectLst/>
                <a:latin typeface="Arial" panose="020B0604020202020204" pitchFamily="34" charset="0"/>
              </a:rPr>
              <a:t>: Se reinician los contadores.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s11 - s14</a:t>
            </a:r>
            <a:r>
              <a:rPr kumimoji="0" lang="es-MX" altLang="es-MX" b="0" i="0" u="none" strike="noStrike" cap="none" normalizeH="0" baseline="0" dirty="0">
                <a:ln>
                  <a:noFill/>
                </a:ln>
                <a:solidFill>
                  <a:schemeClr val="tx2"/>
                </a:solidFill>
                <a:effectLst/>
                <a:latin typeface="Arial" panose="020B0604020202020204" pitchFamily="34" charset="0"/>
              </a:rPr>
              <a:t>: Proceso de transmisión de datos (8 bits más y menos significativos).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s15 - s16</a:t>
            </a:r>
            <a:r>
              <a:rPr kumimoji="0" lang="es-MX" altLang="es-MX" b="0" i="0" u="none" strike="noStrike" cap="none" normalizeH="0" baseline="0" dirty="0">
                <a:ln>
                  <a:noFill/>
                </a:ln>
                <a:solidFill>
                  <a:schemeClr val="tx2"/>
                </a:solidFill>
                <a:effectLst/>
                <a:latin typeface="Arial" panose="020B0604020202020204" pitchFamily="34" charset="0"/>
              </a:rPr>
              <a:t>: Se incrementa el contador de RAM y se verifica si ha llegado a 31; si es cierto, vuelve a s0. </a:t>
            </a:r>
          </a:p>
          <a:p>
            <a:endParaRPr lang="es-MX" dirty="0"/>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53</a:t>
            </a:fld>
            <a:endParaRPr lang="en-US"/>
          </a:p>
        </p:txBody>
      </p:sp>
    </p:spTree>
    <p:extLst>
      <p:ext uri="{BB962C8B-B14F-4D97-AF65-F5344CB8AC3E}">
        <p14:creationId xmlns:p14="http://schemas.microsoft.com/office/powerpoint/2010/main" val="2830079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18FA9A-CE77-7A6E-C75D-714E7C8BE19D}"/>
              </a:ext>
            </a:extLst>
          </p:cNvPr>
          <p:cNvSpPr>
            <a:spLocks noGrp="1"/>
          </p:cNvSpPr>
          <p:nvPr>
            <p:ph type="title"/>
          </p:nvPr>
        </p:nvSpPr>
        <p:spPr>
          <a:xfrm>
            <a:off x="407988" y="373593"/>
            <a:ext cx="11376025" cy="1065742"/>
          </a:xfrm>
        </p:spPr>
        <p:txBody>
          <a:bodyPr anchor="t">
            <a:normAutofit/>
          </a:bodyPr>
          <a:lstStyle/>
          <a:p>
            <a:r>
              <a:rPr lang="es-MX" dirty="0"/>
              <a:t>Caracterización de fotorresistencia</a:t>
            </a:r>
          </a:p>
        </p:txBody>
      </p:sp>
      <p:sp>
        <p:nvSpPr>
          <p:cNvPr id="15" name="Content Placeholder 2">
            <a:extLst>
              <a:ext uri="{FF2B5EF4-FFF2-40B4-BE49-F238E27FC236}">
                <a16:creationId xmlns:a16="http://schemas.microsoft.com/office/drawing/2014/main" id="{DBD28258-DC22-5BBE-2C45-8D53C55ECE71}"/>
              </a:ext>
            </a:extLst>
          </p:cNvPr>
          <p:cNvSpPr>
            <a:spLocks noGrp="1"/>
          </p:cNvSpPr>
          <p:nvPr>
            <p:ph sz="half" idx="1"/>
          </p:nvPr>
        </p:nvSpPr>
        <p:spPr>
          <a:xfrm>
            <a:off x="407987" y="1598658"/>
            <a:ext cx="11376026" cy="4608512"/>
          </a:xfrm>
        </p:spPr>
        <p:txBody>
          <a:bodyPr/>
          <a:lstStyle/>
          <a:p>
            <a:r>
              <a:rPr lang="en-US" b="0" dirty="0"/>
              <a:t>Para </a:t>
            </a:r>
            <a:r>
              <a:rPr lang="en-US" b="0" dirty="0" err="1"/>
              <a:t>realizar</a:t>
            </a:r>
            <a:r>
              <a:rPr lang="en-US" b="0" dirty="0"/>
              <a:t> la </a:t>
            </a:r>
            <a:r>
              <a:rPr lang="en-US" b="0" dirty="0" err="1"/>
              <a:t>caracterización</a:t>
            </a:r>
            <a:r>
              <a:rPr lang="en-US" b="0" dirty="0"/>
              <a:t> de </a:t>
            </a:r>
            <a:r>
              <a:rPr lang="en-US" b="0" dirty="0" err="1"/>
              <a:t>una</a:t>
            </a:r>
            <a:r>
              <a:rPr lang="en-US" b="0" dirty="0"/>
              <a:t> </a:t>
            </a:r>
            <a:r>
              <a:rPr lang="en-US" b="0" dirty="0" err="1"/>
              <a:t>fotorresistencia</a:t>
            </a:r>
            <a:r>
              <a:rPr lang="en-US" b="0" dirty="0"/>
              <a:t>, se </a:t>
            </a:r>
            <a:r>
              <a:rPr lang="en-US" b="0" dirty="0" err="1"/>
              <a:t>utilizó</a:t>
            </a:r>
            <a:r>
              <a:rPr lang="en-US" b="0" dirty="0"/>
              <a:t> </a:t>
            </a:r>
            <a:r>
              <a:rPr lang="en-US" b="0" dirty="0" err="1"/>
              <a:t>el</a:t>
            </a:r>
            <a:r>
              <a:rPr lang="en-US" b="0" dirty="0"/>
              <a:t> </a:t>
            </a:r>
            <a:r>
              <a:rPr lang="en-US" b="0" dirty="0" err="1"/>
              <a:t>módulo</a:t>
            </a:r>
            <a:r>
              <a:rPr lang="en-US" b="0" dirty="0"/>
              <a:t> de </a:t>
            </a:r>
            <a:r>
              <a:rPr lang="en-US" b="0" dirty="0" err="1"/>
              <a:t>caracterización</a:t>
            </a:r>
            <a:r>
              <a:rPr lang="en-US" b="0" dirty="0"/>
              <a:t> y un modulo PWM.</a:t>
            </a:r>
          </a:p>
        </p:txBody>
      </p:sp>
      <p:sp>
        <p:nvSpPr>
          <p:cNvPr id="4" name="Marcador de fecha 3">
            <a:extLst>
              <a:ext uri="{FF2B5EF4-FFF2-40B4-BE49-F238E27FC236}">
                <a16:creationId xmlns:a16="http://schemas.microsoft.com/office/drawing/2014/main" id="{2E784440-1A2F-9F84-7A61-07526E97FB2D}"/>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0B32D1E1-816E-B010-C5F8-E60B85F6A673}"/>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B98C0732-25AF-78DB-51BB-64BA6C2F1267}"/>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54</a:t>
            </a:fld>
            <a:endParaRPr lang="en-US"/>
          </a:p>
        </p:txBody>
      </p:sp>
      <p:pic>
        <p:nvPicPr>
          <p:cNvPr id="10" name="Marcador de contenido 9" descr="Forma&#10;&#10;Descripción generada automáticamente con confianza media">
            <a:extLst>
              <a:ext uri="{FF2B5EF4-FFF2-40B4-BE49-F238E27FC236}">
                <a16:creationId xmlns:a16="http://schemas.microsoft.com/office/drawing/2014/main" id="{95E742DB-139F-D1DA-FF9A-DB3913C79A92}"/>
              </a:ext>
            </a:extLst>
          </p:cNvPr>
          <p:cNvPicPr>
            <a:picLocks noGrp="1" noChangeAspect="1"/>
          </p:cNvPicPr>
          <p:nvPr>
            <p:ph type="pic" sz="quarter" idx="13"/>
          </p:nvPr>
        </p:nvPicPr>
        <p:blipFill>
          <a:blip r:embed="rId2"/>
          <a:stretch/>
        </p:blipFill>
        <p:spPr>
          <a:xfrm>
            <a:off x="6724120" y="2728687"/>
            <a:ext cx="3555560" cy="2880000"/>
          </a:xfrm>
          <a:noFill/>
        </p:spPr>
      </p:pic>
      <p:pic>
        <p:nvPicPr>
          <p:cNvPr id="8" name="Marcador de contenido 7" descr="Forma&#10;&#10;Descripción generada automáticamente con confianza media">
            <a:extLst>
              <a:ext uri="{FF2B5EF4-FFF2-40B4-BE49-F238E27FC236}">
                <a16:creationId xmlns:a16="http://schemas.microsoft.com/office/drawing/2014/main" id="{3DA7CA82-3084-4F76-1F98-F92B50FF1625}"/>
              </a:ext>
            </a:extLst>
          </p:cNvPr>
          <p:cNvPicPr>
            <a:picLocks noGrp="1" noChangeAspect="1"/>
          </p:cNvPicPr>
          <p:nvPr>
            <p:ph type="pic" sz="quarter" idx="17"/>
          </p:nvPr>
        </p:nvPicPr>
        <p:blipFill>
          <a:blip r:embed="rId3"/>
          <a:stretch/>
        </p:blipFill>
        <p:spPr>
          <a:xfrm>
            <a:off x="1379264" y="2728687"/>
            <a:ext cx="4042099" cy="2880000"/>
          </a:xfrm>
          <a:noFill/>
        </p:spPr>
      </p:pic>
    </p:spTree>
    <p:extLst>
      <p:ext uri="{BB962C8B-B14F-4D97-AF65-F5344CB8AC3E}">
        <p14:creationId xmlns:p14="http://schemas.microsoft.com/office/powerpoint/2010/main" val="162908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6F85D4B-4CDA-A8E7-583E-8F1E35C2721C}"/>
              </a:ext>
            </a:extLst>
          </p:cNvPr>
          <p:cNvSpPr>
            <a:spLocks noGrp="1"/>
          </p:cNvSpPr>
          <p:nvPr>
            <p:ph type="title"/>
          </p:nvPr>
        </p:nvSpPr>
        <p:spPr>
          <a:xfrm>
            <a:off x="407989" y="373593"/>
            <a:ext cx="5616574" cy="1065742"/>
          </a:xfrm>
        </p:spPr>
        <p:txBody>
          <a:bodyPr anchor="t">
            <a:normAutofit/>
          </a:bodyPr>
          <a:lstStyle/>
          <a:p>
            <a:r>
              <a:rPr lang="es-MX" sz="2800"/>
              <a:t>Sistema de adquisición de datos para la obtención de imágenes</a:t>
            </a:r>
          </a:p>
        </p:txBody>
      </p:sp>
      <p:sp>
        <p:nvSpPr>
          <p:cNvPr id="20" name="Content Placeholder 2">
            <a:extLst>
              <a:ext uri="{FF2B5EF4-FFF2-40B4-BE49-F238E27FC236}">
                <a16:creationId xmlns:a16="http://schemas.microsoft.com/office/drawing/2014/main" id="{BAB2D85B-7D9C-114D-A34A-3874269F9F56}"/>
              </a:ext>
            </a:extLst>
          </p:cNvPr>
          <p:cNvSpPr>
            <a:spLocks noGrp="1"/>
          </p:cNvSpPr>
          <p:nvPr>
            <p:ph sz="half" idx="1"/>
          </p:nvPr>
        </p:nvSpPr>
        <p:spPr>
          <a:xfrm>
            <a:off x="407987" y="1598658"/>
            <a:ext cx="5759451" cy="4602117"/>
          </a:xfrm>
        </p:spPr>
        <p:txBody>
          <a:bodyPr/>
          <a:lstStyle/>
          <a:p>
            <a:pPr algn="just"/>
            <a:r>
              <a:rPr lang="es-MX" b="1" dirty="0"/>
              <a:t>Módulos Reutilizados y Nuevos Componentes</a:t>
            </a:r>
            <a:endParaRPr lang="es-MX" dirty="0"/>
          </a:p>
          <a:p>
            <a:pPr algn="just">
              <a:buFont typeface="Arial" panose="020B0604020202020204" pitchFamily="34" charset="0"/>
              <a:buChar char="•"/>
            </a:pPr>
            <a:r>
              <a:rPr lang="es-MX" dirty="0"/>
              <a:t>Reutilizados:</a:t>
            </a:r>
          </a:p>
          <a:p>
            <a:pPr marL="742950" lvl="1" indent="-285750" algn="just">
              <a:buFont typeface="Arial" panose="020B0604020202020204" pitchFamily="34" charset="0"/>
              <a:buChar char="•"/>
            </a:pPr>
            <a:r>
              <a:rPr lang="es-MX" dirty="0"/>
              <a:t>Módulos de </a:t>
            </a:r>
            <a:r>
              <a:rPr lang="es-MX" b="1" dirty="0"/>
              <a:t>escritura/lectura SPI</a:t>
            </a:r>
            <a:r>
              <a:rPr lang="es-MX" dirty="0"/>
              <a:t>, </a:t>
            </a:r>
            <a:r>
              <a:rPr lang="es-MX" b="1" dirty="0"/>
              <a:t>transmisión UART</a:t>
            </a:r>
            <a:r>
              <a:rPr lang="es-MX" dirty="0"/>
              <a:t>, </a:t>
            </a:r>
            <a:r>
              <a:rPr lang="es-MX" b="1" dirty="0"/>
              <a:t>memoria RAM</a:t>
            </a:r>
            <a:r>
              <a:rPr lang="es-MX"/>
              <a:t>, </a:t>
            </a:r>
            <a:r>
              <a:rPr lang="es-MX" b="1"/>
              <a:t>multiplexor</a:t>
            </a:r>
            <a:r>
              <a:rPr lang="es-MX"/>
              <a:t> </a:t>
            </a:r>
            <a:r>
              <a:rPr lang="es-MX" dirty="0"/>
              <a:t>y </a:t>
            </a:r>
            <a:r>
              <a:rPr lang="es-MX" b="1" dirty="0"/>
              <a:t>contador</a:t>
            </a:r>
            <a:r>
              <a:rPr lang="es-MX" dirty="0"/>
              <a:t> para direccionar la RAM.</a:t>
            </a:r>
          </a:p>
          <a:p>
            <a:pPr algn="just">
              <a:buFont typeface="Arial" panose="020B0604020202020204" pitchFamily="34" charset="0"/>
              <a:buChar char="•"/>
            </a:pPr>
            <a:r>
              <a:rPr lang="es-MX" dirty="0"/>
              <a:t>Nuevos componentes:</a:t>
            </a:r>
          </a:p>
          <a:p>
            <a:pPr marL="742950" lvl="1" indent="-285750" algn="just">
              <a:buFont typeface="Arial" panose="020B0604020202020204" pitchFamily="34" charset="0"/>
              <a:buChar char="•"/>
            </a:pPr>
            <a:r>
              <a:rPr lang="es-MX" dirty="0"/>
              <a:t>Dos </a:t>
            </a:r>
            <a:r>
              <a:rPr lang="es-MX" b="1" dirty="0"/>
              <a:t>contadores de carrera libre</a:t>
            </a:r>
            <a:r>
              <a:rPr lang="es-MX" dirty="0"/>
              <a:t> de 3 bits (filas y columnas de la matriz de fototransistores).</a:t>
            </a:r>
          </a:p>
          <a:p>
            <a:pPr marL="742950" lvl="1" indent="-285750" algn="just">
              <a:buFont typeface="Arial" panose="020B0604020202020204" pitchFamily="34" charset="0"/>
              <a:buChar char="•"/>
            </a:pPr>
            <a:r>
              <a:rPr lang="es-MX" b="1" dirty="0"/>
              <a:t>Contador descendente</a:t>
            </a:r>
            <a:r>
              <a:rPr lang="es-MX" dirty="0"/>
              <a:t> para estabilizar el circuito de lectura.</a:t>
            </a:r>
          </a:p>
          <a:p>
            <a:pPr marL="742950" lvl="1" indent="-285750" algn="just">
              <a:buFont typeface="Arial" panose="020B0604020202020204" pitchFamily="34" charset="0"/>
              <a:buChar char="•"/>
            </a:pPr>
            <a:r>
              <a:rPr lang="es-MX" dirty="0"/>
              <a:t>FSM</a:t>
            </a:r>
          </a:p>
          <a:p>
            <a:endParaRPr lang="en-US" dirty="0"/>
          </a:p>
        </p:txBody>
      </p:sp>
      <p:pic>
        <p:nvPicPr>
          <p:cNvPr id="15" name="Marcador de contenido 11" descr="Forma&#10;&#10;Descripción generada automáticamente con confianza media">
            <a:extLst>
              <a:ext uri="{FF2B5EF4-FFF2-40B4-BE49-F238E27FC236}">
                <a16:creationId xmlns:a16="http://schemas.microsoft.com/office/drawing/2014/main" id="{4311FDE3-FA15-9B80-0DC3-7696B52D98F6}"/>
              </a:ext>
            </a:extLst>
          </p:cNvPr>
          <p:cNvPicPr>
            <a:picLocks noGrp="1" noChangeAspect="1"/>
          </p:cNvPicPr>
          <p:nvPr>
            <p:ph type="pic" sz="quarter" idx="13"/>
          </p:nvPr>
        </p:nvPicPr>
        <p:blipFill>
          <a:blip r:embed="rId2"/>
          <a:stretch/>
        </p:blipFill>
        <p:spPr>
          <a:xfrm>
            <a:off x="7025640" y="2215373"/>
            <a:ext cx="4237340" cy="3368686"/>
          </a:xfrm>
          <a:noFill/>
        </p:spPr>
      </p:pic>
      <p:sp>
        <p:nvSpPr>
          <p:cNvPr id="4" name="Marcador de fecha 3">
            <a:extLst>
              <a:ext uri="{FF2B5EF4-FFF2-40B4-BE49-F238E27FC236}">
                <a16:creationId xmlns:a16="http://schemas.microsoft.com/office/drawing/2014/main" id="{731CF0E8-355E-D5ED-2093-AD4D16D2F3AE}"/>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EBE6D846-5A8B-D7A0-1A93-7FDC1B2606EE}"/>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14BF1BD9-67FC-D181-0AA8-1B03F7E973CB}"/>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55</a:t>
            </a:fld>
            <a:endParaRPr lang="en-US"/>
          </a:p>
        </p:txBody>
      </p:sp>
    </p:spTree>
    <p:extLst>
      <p:ext uri="{BB962C8B-B14F-4D97-AF65-F5344CB8AC3E}">
        <p14:creationId xmlns:p14="http://schemas.microsoft.com/office/powerpoint/2010/main" val="2127074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FSM de caracterización</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56</a:t>
            </a:fld>
            <a:endParaRPr lang="en-US"/>
          </a:p>
        </p:txBody>
      </p:sp>
      <p:sp>
        <p:nvSpPr>
          <p:cNvPr id="2" name="Rectangle 1">
            <a:extLst>
              <a:ext uri="{FF2B5EF4-FFF2-40B4-BE49-F238E27FC236}">
                <a16:creationId xmlns:a16="http://schemas.microsoft.com/office/drawing/2014/main" id="{0969E03F-33B6-BD41-8586-DE938B530BBD}"/>
              </a:ext>
            </a:extLst>
          </p:cNvPr>
          <p:cNvSpPr>
            <a:spLocks noGrp="1" noChangeArrowheads="1"/>
          </p:cNvSpPr>
          <p:nvPr>
            <p:ph sz="half" idx="1"/>
          </p:nvPr>
        </p:nvSpPr>
        <p:spPr bwMode="auto">
          <a:xfrm>
            <a:off x="403200" y="1162014"/>
            <a:ext cx="1137602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s-MX" altLang="es-MX" b="1" i="0" u="none" strike="noStrike" cap="none" normalizeH="0" baseline="0" dirty="0">
                <a:ln>
                  <a:noFill/>
                </a:ln>
                <a:solidFill>
                  <a:schemeClr val="tx2"/>
                </a:solidFill>
                <a:effectLst/>
                <a:latin typeface="Arial" panose="020B0604020202020204" pitchFamily="34" charset="0"/>
              </a:rPr>
              <a:t>La máquina de estados cuenta con 18 estados: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s0</a:t>
            </a:r>
            <a:r>
              <a:rPr kumimoji="0" lang="es-MX" altLang="es-MX" b="0" i="0" u="none" strike="noStrike" cap="none" normalizeH="0" baseline="0" dirty="0">
                <a:ln>
                  <a:noFill/>
                </a:ln>
                <a:solidFill>
                  <a:schemeClr val="tx2"/>
                </a:solidFill>
                <a:effectLst/>
                <a:latin typeface="Arial" panose="020B0604020202020204" pitchFamily="34" charset="0"/>
              </a:rPr>
              <a:t>: Espera la señal de </a:t>
            </a:r>
            <a:r>
              <a:rPr kumimoji="0" lang="es-MX" altLang="es-MX" b="0" i="0" u="none" strike="noStrike" cap="none" normalizeH="0" baseline="0" dirty="0" err="1">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a:t>
            </a:r>
            <a:r>
              <a:rPr kumimoji="0" lang="es-MX" altLang="es-MX" b="0" i="0" u="none" strike="noStrike" cap="none" normalizeH="0" baseline="0" dirty="0">
                <a:ln>
                  <a:noFill/>
                </a:ln>
                <a:solidFill>
                  <a:schemeClr val="tx2"/>
                </a:solidFill>
                <a:effectLst/>
                <a:latin typeface="Arial" panose="020B0604020202020204" pitchFamily="34" charset="0"/>
              </a:rPr>
              <a:t>: Habilita el contador ascendente y espera a que llegue a cero.</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s2 - s3</a:t>
            </a:r>
            <a:r>
              <a:rPr kumimoji="0" lang="es-MX" altLang="es-MX" b="0" i="0" u="none" strike="noStrike" cap="none" normalizeH="0" baseline="0" dirty="0">
                <a:ln>
                  <a:noFill/>
                </a:ln>
                <a:solidFill>
                  <a:schemeClr val="tx2"/>
                </a:solidFill>
                <a:effectLst/>
                <a:latin typeface="Arial" panose="020B0604020202020204" pitchFamily="34" charset="0"/>
              </a:rPr>
              <a:t>: Estados de guarda.</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s4</a:t>
            </a:r>
            <a:r>
              <a:rPr kumimoji="0" lang="es-MX" altLang="es-MX" b="0" i="0" u="none" strike="noStrike" cap="none" normalizeH="0" baseline="0" dirty="0">
                <a:ln>
                  <a:noFill/>
                </a:ln>
                <a:solidFill>
                  <a:schemeClr val="tx2"/>
                </a:solidFill>
                <a:effectLst/>
                <a:latin typeface="Arial" panose="020B0604020202020204" pitchFamily="34" charset="0"/>
              </a:rPr>
              <a:t>: Habilita el módulo SPI para controlar al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s5</a:t>
            </a:r>
            <a:r>
              <a:rPr kumimoji="0" lang="es-MX" altLang="es-MX" b="0" i="0" u="none" strike="noStrike" cap="none" normalizeH="0" baseline="0" dirty="0">
                <a:ln>
                  <a:noFill/>
                </a:ln>
                <a:solidFill>
                  <a:schemeClr val="tx2"/>
                </a:solidFill>
                <a:effectLst/>
                <a:latin typeface="Arial" panose="020B0604020202020204" pitchFamily="34" charset="0"/>
              </a:rPr>
              <a:t>: Deshabilita el SPI y espera la finalización de la conversión.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s6</a:t>
            </a:r>
            <a:r>
              <a:rPr kumimoji="0" lang="es-MX" altLang="es-MX" b="0" i="0" u="none" strike="noStrike" cap="none" normalizeH="0" baseline="0" dirty="0">
                <a:ln>
                  <a:noFill/>
                </a:ln>
                <a:solidFill>
                  <a:schemeClr val="tx2"/>
                </a:solidFill>
                <a:effectLst/>
                <a:latin typeface="Arial" panose="020B0604020202020204" pitchFamily="34" charset="0"/>
              </a:rPr>
              <a:t>: Habilita la RAM para almacenar la lectura del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s7</a:t>
            </a:r>
            <a:r>
              <a:rPr kumimoji="0" lang="es-MX" altLang="es-MX" b="0" i="0" u="none" strike="noStrike" cap="none" normalizeH="0" baseline="0" dirty="0">
                <a:ln>
                  <a:noFill/>
                </a:ln>
                <a:solidFill>
                  <a:schemeClr val="tx2"/>
                </a:solidFill>
                <a:effectLst/>
                <a:latin typeface="Arial" panose="020B0604020202020204" pitchFamily="34" charset="0"/>
              </a:rPr>
              <a:t>: Deshabilita la RAM y habilita el contador de columnas.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s8</a:t>
            </a:r>
            <a:r>
              <a:rPr kumimoji="0" lang="es-MX" altLang="es-MX" b="0" i="0" u="none" strike="noStrike" cap="none" normalizeH="0" baseline="0" dirty="0">
                <a:ln>
                  <a:noFill/>
                </a:ln>
                <a:solidFill>
                  <a:schemeClr val="tx2"/>
                </a:solidFill>
                <a:effectLst/>
                <a:latin typeface="Arial" panose="020B0604020202020204" pitchFamily="34" charset="0"/>
              </a:rPr>
              <a:t>: Verifica el contador de columnas; si llega a cero, pasa a s9.</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s9</a:t>
            </a:r>
            <a:r>
              <a:rPr kumimoji="0" lang="es-MX" altLang="es-MX" b="0" i="0" u="none" strike="noStrike" cap="none" normalizeH="0" baseline="0" dirty="0">
                <a:ln>
                  <a:noFill/>
                </a:ln>
                <a:solidFill>
                  <a:schemeClr val="tx2"/>
                </a:solidFill>
                <a:effectLst/>
                <a:latin typeface="Arial" panose="020B0604020202020204" pitchFamily="34" charset="0"/>
              </a:rPr>
              <a:t>: Activa el contador de filas.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s10</a:t>
            </a:r>
            <a:r>
              <a:rPr kumimoji="0" lang="es-MX" altLang="es-MX" b="0" i="0" u="none" strike="noStrike" cap="none" normalizeH="0" baseline="0" dirty="0">
                <a:ln>
                  <a:noFill/>
                </a:ln>
                <a:solidFill>
                  <a:schemeClr val="tx2"/>
                </a:solidFill>
                <a:effectLst/>
                <a:latin typeface="Arial" panose="020B0604020202020204" pitchFamily="34" charset="0"/>
              </a:rPr>
              <a:t>: Verifica si el contador de filas llega a cero; si es así, pasa a s11.</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s11 - s12</a:t>
            </a:r>
            <a:r>
              <a:rPr kumimoji="0" lang="es-MX" altLang="es-MX" b="0" i="0" u="none" strike="noStrike" cap="none" normalizeH="0" baseline="0" dirty="0">
                <a:ln>
                  <a:noFill/>
                </a:ln>
                <a:solidFill>
                  <a:schemeClr val="tx2"/>
                </a:solidFill>
                <a:effectLst/>
                <a:latin typeface="Arial" panose="020B0604020202020204" pitchFamily="34" charset="0"/>
              </a:rPr>
              <a:t>: Inicia y desactiva la transmisión de datos.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s13 - s14</a:t>
            </a:r>
            <a:r>
              <a:rPr kumimoji="0" lang="es-MX" altLang="es-MX" b="0" i="0" u="none" strike="noStrike" cap="none" normalizeH="0" baseline="0" dirty="0">
                <a:ln>
                  <a:noFill/>
                </a:ln>
                <a:solidFill>
                  <a:schemeClr val="tx2"/>
                </a:solidFill>
                <a:effectLst/>
                <a:latin typeface="Arial" panose="020B0604020202020204" pitchFamily="34" charset="0"/>
              </a:rPr>
              <a:t>: Cambia el selector del multiplexor y habilita la transmisión.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s15 - s16</a:t>
            </a:r>
            <a:r>
              <a:rPr kumimoji="0" lang="es-MX" altLang="es-MX" b="0" i="0" u="none" strike="noStrike" cap="none" normalizeH="0" baseline="0" dirty="0">
                <a:ln>
                  <a:noFill/>
                </a:ln>
                <a:solidFill>
                  <a:schemeClr val="tx2"/>
                </a:solidFill>
                <a:effectLst/>
                <a:latin typeface="Arial" panose="020B0604020202020204" pitchFamily="34" charset="0"/>
              </a:rPr>
              <a:t>: Finaliza la transmisión y habilita el contador para transmitir la siguiente conversión del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s17</a:t>
            </a:r>
            <a:r>
              <a:rPr kumimoji="0" lang="es-MX" altLang="es-MX" b="0" i="0" u="none" strike="noStrike" cap="none" normalizeH="0" baseline="0" dirty="0">
                <a:ln>
                  <a:noFill/>
                </a:ln>
                <a:solidFill>
                  <a:schemeClr val="tx2"/>
                </a:solidFill>
                <a:effectLst/>
                <a:latin typeface="Arial" panose="020B0604020202020204" pitchFamily="34" charset="0"/>
              </a:rPr>
              <a:t>: Verifica si el contador llega a cero; si es así, vuelve a s0. </a:t>
            </a:r>
          </a:p>
        </p:txBody>
      </p:sp>
    </p:spTree>
    <p:extLst>
      <p:ext uri="{BB962C8B-B14F-4D97-AF65-F5344CB8AC3E}">
        <p14:creationId xmlns:p14="http://schemas.microsoft.com/office/powerpoint/2010/main" val="367651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Resultados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57</a:t>
            </a:fld>
            <a:endParaRPr lang="en-US" dirty="0"/>
          </a:p>
        </p:txBody>
      </p:sp>
    </p:spTree>
    <p:extLst>
      <p:ext uri="{BB962C8B-B14F-4D97-AF65-F5344CB8AC3E}">
        <p14:creationId xmlns:p14="http://schemas.microsoft.com/office/powerpoint/2010/main" val="1845989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protocolo SPI (ADC)</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58</a:t>
            </a:fld>
            <a:endParaRPr lang="en-US" dirty="0"/>
          </a:p>
        </p:txBody>
      </p:sp>
      <p:sp>
        <p:nvSpPr>
          <p:cNvPr id="27" name="Marcador de contenido 26">
            <a:extLst>
              <a:ext uri="{FF2B5EF4-FFF2-40B4-BE49-F238E27FC236}">
                <a16:creationId xmlns:a16="http://schemas.microsoft.com/office/drawing/2014/main" id="{36F18524-0B83-E725-2058-C633F0A5D3A4}"/>
              </a:ext>
            </a:extLst>
          </p:cNvPr>
          <p:cNvSpPr>
            <a:spLocks noGrp="1"/>
          </p:cNvSpPr>
          <p:nvPr>
            <p:ph sz="half" idx="1"/>
          </p:nvPr>
        </p:nvSpPr>
        <p:spPr>
          <a:xfrm>
            <a:off x="407987" y="1592264"/>
            <a:ext cx="6065384" cy="4608512"/>
          </a:xfrm>
        </p:spPr>
        <p:txBody>
          <a:bodyPr/>
          <a:lstStyle/>
          <a:p>
            <a:pPr marL="342900" indent="-342900">
              <a:buFont typeface="Arial" panose="020B0604020202020204" pitchFamily="34" charset="0"/>
              <a:buChar char="•"/>
            </a:pPr>
            <a:r>
              <a:rPr lang="es-MX" dirty="0"/>
              <a:t>ADC (Lectura y escritura)</a:t>
            </a:r>
          </a:p>
          <a:p>
            <a:r>
              <a:rPr lang="es-MX" b="0" dirty="0"/>
              <a:t>Una conversión completa requiere 25 ciclos de </a:t>
            </a:r>
            <a:r>
              <a:rPr lang="es-MX" b="0" dirty="0" err="1"/>
              <a:t>dclk</a:t>
            </a:r>
            <a:r>
              <a:rPr lang="es-MX" b="0" dirty="0"/>
              <a:t>.</a:t>
            </a:r>
          </a:p>
          <a:p>
            <a:r>
              <a:rPr lang="es-MX" b="0" dirty="0"/>
              <a:t>	8 ciclos: configuración del ADC.</a:t>
            </a:r>
          </a:p>
          <a:p>
            <a:r>
              <a:rPr lang="es-MX" b="0" dirty="0"/>
              <a:t>	1 ciclo de espera.</a:t>
            </a:r>
          </a:p>
          <a:p>
            <a:r>
              <a:rPr lang="es-MX" b="0" dirty="0"/>
              <a:t>	16 ciclos: conversión de datos</a:t>
            </a:r>
          </a:p>
          <a:p>
            <a:endParaRPr lang="es-MX" b="0" dirty="0"/>
          </a:p>
          <a:p>
            <a:r>
              <a:rPr lang="es-MX" b="0" dirty="0"/>
              <a:t>Prueba No.1: Potenciómetro conectado al canal 0, ajustado a una tensión de 2V.</a:t>
            </a:r>
          </a:p>
          <a:p>
            <a:r>
              <a:rPr lang="es-MX" b="0" dirty="0"/>
              <a:t>Prueba No.2: Lectura de rango completo ajustando a una tensión de 3.3V.</a:t>
            </a:r>
          </a:p>
          <a:p>
            <a:endParaRPr lang="es-MX" dirty="0"/>
          </a:p>
        </p:txBody>
      </p:sp>
      <p:pic>
        <p:nvPicPr>
          <p:cNvPr id="28" name="Marcador de contenido 24" descr="Un circuito electrónico sobre una mesa&#10;&#10;Descripción generada automáticamente con confianza media">
            <a:extLst>
              <a:ext uri="{FF2B5EF4-FFF2-40B4-BE49-F238E27FC236}">
                <a16:creationId xmlns:a16="http://schemas.microsoft.com/office/drawing/2014/main" id="{F36BB128-A424-C19D-BDCE-79F29AC7D9E3}"/>
              </a:ext>
            </a:extLst>
          </p:cNvPr>
          <p:cNvPicPr>
            <a:picLocks noChangeAspect="1"/>
          </p:cNvPicPr>
          <p:nvPr/>
        </p:nvPicPr>
        <p:blipFill>
          <a:blip r:embed="rId2"/>
          <a:stretch>
            <a:fillRect/>
          </a:stretch>
        </p:blipFill>
        <p:spPr>
          <a:xfrm>
            <a:off x="6760499" y="2321628"/>
            <a:ext cx="4921212" cy="3005320"/>
          </a:xfrm>
          <a:prstGeom prst="rect">
            <a:avLst/>
          </a:prstGeom>
        </p:spPr>
      </p:pic>
    </p:spTree>
    <p:extLst>
      <p:ext uri="{BB962C8B-B14F-4D97-AF65-F5344CB8AC3E}">
        <p14:creationId xmlns:p14="http://schemas.microsoft.com/office/powerpoint/2010/main" val="576672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Verificación en osciloscopio</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59</a:t>
            </a:fld>
            <a:endParaRPr lang="en-US" dirty="0"/>
          </a:p>
        </p:txBody>
      </p:sp>
      <p:pic>
        <p:nvPicPr>
          <p:cNvPr id="10" name="Marcador de contenido 9">
            <a:extLst>
              <a:ext uri="{FF2B5EF4-FFF2-40B4-BE49-F238E27FC236}">
                <a16:creationId xmlns:a16="http://schemas.microsoft.com/office/drawing/2014/main" id="{C69ABE2B-C10F-A1F4-F337-BB49821255B2}"/>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6854342" y="1088750"/>
            <a:ext cx="3840000" cy="2880000"/>
          </a:xfrm>
        </p:spPr>
      </p:pic>
      <p:pic>
        <p:nvPicPr>
          <p:cNvPr id="11" name="Marcador de contenido 8">
            <a:extLst>
              <a:ext uri="{FF2B5EF4-FFF2-40B4-BE49-F238E27FC236}">
                <a16:creationId xmlns:a16="http://schemas.microsoft.com/office/drawing/2014/main" id="{CD2734FD-0691-BDA1-93CF-B86D595D35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58" y="1088750"/>
            <a:ext cx="3840000" cy="2880000"/>
          </a:xfrm>
          <a:prstGeom prst="rect">
            <a:avLst/>
          </a:prstGeom>
        </p:spPr>
      </p:pic>
      <mc:AlternateContent xmlns:mc="http://schemas.openxmlformats.org/markup-compatibility/2006" xmlns:a14="http://schemas.microsoft.com/office/drawing/2010/main">
        <mc:Choice Requires="a14">
          <p:sp>
            <p:nvSpPr>
              <p:cNvPr id="13" name="Marcador de contenido 26">
                <a:extLst>
                  <a:ext uri="{FF2B5EF4-FFF2-40B4-BE49-F238E27FC236}">
                    <a16:creationId xmlns:a16="http://schemas.microsoft.com/office/drawing/2014/main" id="{BCDF917F-180B-08A5-C790-A3B3F7C71956}"/>
                  </a:ext>
                </a:extLst>
              </p:cNvPr>
              <p:cNvSpPr txBox="1">
                <a:spLocks/>
              </p:cNvSpPr>
              <p:nvPr/>
            </p:nvSpPr>
            <p:spPr>
              <a:xfrm>
                <a:off x="419560" y="3968750"/>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1001 1011 0000</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2480</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3" name="Marcador de contenido 26">
                <a:extLst>
                  <a:ext uri="{FF2B5EF4-FFF2-40B4-BE49-F238E27FC236}">
                    <a16:creationId xmlns:a16="http://schemas.microsoft.com/office/drawing/2014/main" id="{BCDF917F-180B-08A5-C790-A3B3F7C71956}"/>
                  </a:ext>
                </a:extLst>
              </p:cNvPr>
              <p:cNvSpPr txBox="1">
                <a:spLocks noRot="1" noChangeAspect="1" noMove="1" noResize="1" noEditPoints="1" noAdjustHandles="1" noChangeArrowheads="1" noChangeShapeType="1" noTextEdit="1"/>
              </p:cNvSpPr>
              <p:nvPr/>
            </p:nvSpPr>
            <p:spPr>
              <a:xfrm>
                <a:off x="419560" y="3968750"/>
                <a:ext cx="5605003" cy="2232025"/>
              </a:xfrm>
              <a:prstGeom prst="rect">
                <a:avLst/>
              </a:prstGeom>
              <a:blipFill>
                <a:blip r:embed="rId7"/>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6166D6F-46B0-B3CC-FC67-B5A32053213F}"/>
                  </a:ext>
                </a:extLst>
              </p:cNvPr>
              <p:cNvSpPr txBox="1"/>
              <p:nvPr/>
            </p:nvSpPr>
            <p:spPr>
              <a:xfrm>
                <a:off x="2447489" y="4854280"/>
                <a:ext cx="1619610"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2480</m:t>
                          </m:r>
                        </m:den>
                      </m:f>
                    </m:oMath>
                  </m:oMathPara>
                </a14:m>
                <a:endParaRPr lang="es-MX" sz="2100" dirty="0">
                  <a:solidFill>
                    <a:schemeClr val="bg2">
                      <a:lumMod val="10000"/>
                    </a:schemeClr>
                  </a:solidFill>
                </a:endParaRPr>
              </a:p>
            </p:txBody>
          </p:sp>
        </mc:Choice>
        <mc:Fallback xmlns="">
          <p:sp>
            <p:nvSpPr>
              <p:cNvPr id="15" name="CuadroTexto 14">
                <a:extLst>
                  <a:ext uri="{FF2B5EF4-FFF2-40B4-BE49-F238E27FC236}">
                    <a16:creationId xmlns:a16="http://schemas.microsoft.com/office/drawing/2014/main" id="{76166D6F-46B0-B3CC-FC67-B5A32053213F}"/>
                  </a:ext>
                </a:extLst>
              </p:cNvPr>
              <p:cNvSpPr txBox="1">
                <a:spLocks noRot="1" noChangeAspect="1" noMove="1" noResize="1" noEditPoints="1" noAdjustHandles="1" noChangeArrowheads="1" noChangeShapeType="1" noTextEdit="1"/>
              </p:cNvSpPr>
              <p:nvPr/>
            </p:nvSpPr>
            <p:spPr>
              <a:xfrm>
                <a:off x="2447489" y="4854280"/>
                <a:ext cx="1619610" cy="60715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948DE78-10A1-ED13-E838-A5B71AF71200}"/>
                  </a:ext>
                </a:extLst>
              </p:cNvPr>
              <p:cNvSpPr txBox="1"/>
              <p:nvPr/>
            </p:nvSpPr>
            <p:spPr>
              <a:xfrm>
                <a:off x="2480030" y="5669522"/>
                <a:ext cx="155452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=1.9985</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16" name="CuadroTexto 15">
                <a:extLst>
                  <a:ext uri="{FF2B5EF4-FFF2-40B4-BE49-F238E27FC236}">
                    <a16:creationId xmlns:a16="http://schemas.microsoft.com/office/drawing/2014/main" id="{2948DE78-10A1-ED13-E838-A5B71AF71200}"/>
                  </a:ext>
                </a:extLst>
              </p:cNvPr>
              <p:cNvSpPr txBox="1">
                <a:spLocks noRot="1" noChangeAspect="1" noMove="1" noResize="1" noEditPoints="1" noAdjustHandles="1" noChangeArrowheads="1" noChangeShapeType="1" noTextEdit="1"/>
              </p:cNvSpPr>
              <p:nvPr/>
            </p:nvSpPr>
            <p:spPr>
              <a:xfrm>
                <a:off x="2480030" y="5669522"/>
                <a:ext cx="1554528" cy="323165"/>
              </a:xfrm>
              <a:prstGeom prst="rect">
                <a:avLst/>
              </a:prstGeom>
              <a:blipFill>
                <a:blip r:embed="rId9"/>
                <a:stretch>
                  <a:fillRect l="-1569" r="-2745" b="-113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Marcador de contenido 26">
                <a:extLst>
                  <a:ext uri="{FF2B5EF4-FFF2-40B4-BE49-F238E27FC236}">
                    <a16:creationId xmlns:a16="http://schemas.microsoft.com/office/drawing/2014/main" id="{E7E0D4A6-C12A-053F-A2A5-8FA85179B641}"/>
                  </a:ext>
                </a:extLst>
              </p:cNvPr>
              <p:cNvSpPr txBox="1">
                <a:spLocks/>
              </p:cNvSpPr>
              <p:nvPr/>
            </p:nvSpPr>
            <p:spPr>
              <a:xfrm>
                <a:off x="6186374" y="3968749"/>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7" name="Marcador de contenido 26">
                <a:extLst>
                  <a:ext uri="{FF2B5EF4-FFF2-40B4-BE49-F238E27FC236}">
                    <a16:creationId xmlns:a16="http://schemas.microsoft.com/office/drawing/2014/main" id="{E7E0D4A6-C12A-053F-A2A5-8FA85179B641}"/>
                  </a:ext>
                </a:extLst>
              </p:cNvPr>
              <p:cNvSpPr txBox="1">
                <a:spLocks noRot="1" noChangeAspect="1" noMove="1" noResize="1" noEditPoints="1" noAdjustHandles="1" noChangeArrowheads="1" noChangeShapeType="1" noTextEdit="1"/>
              </p:cNvSpPr>
              <p:nvPr/>
            </p:nvSpPr>
            <p:spPr>
              <a:xfrm>
                <a:off x="6186374" y="3968749"/>
                <a:ext cx="5605003" cy="2232025"/>
              </a:xfrm>
              <a:prstGeom prst="rect">
                <a:avLst/>
              </a:prstGeom>
              <a:blipFill>
                <a:blip r:embed="rId10"/>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FCBA96D-43C9-9850-3C6E-F8148775F1C4}"/>
                  </a:ext>
                </a:extLst>
              </p:cNvPr>
              <p:cNvSpPr txBox="1"/>
              <p:nvPr/>
            </p:nvSpPr>
            <p:spPr>
              <a:xfrm>
                <a:off x="8124901" y="4854280"/>
                <a:ext cx="1619611"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4095</m:t>
                          </m:r>
                        </m:den>
                      </m:f>
                    </m:oMath>
                  </m:oMathPara>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7FCBA96D-43C9-9850-3C6E-F8148775F1C4}"/>
                  </a:ext>
                </a:extLst>
              </p:cNvPr>
              <p:cNvSpPr txBox="1">
                <a:spLocks noRot="1" noChangeAspect="1" noMove="1" noResize="1" noEditPoints="1" noAdjustHandles="1" noChangeArrowheads="1" noChangeShapeType="1" noTextEdit="1"/>
              </p:cNvSpPr>
              <p:nvPr/>
            </p:nvSpPr>
            <p:spPr>
              <a:xfrm>
                <a:off x="8124901" y="4854280"/>
                <a:ext cx="1619611" cy="607154"/>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DF1000E-B9E4-9888-C51C-B6F949155396}"/>
                  </a:ext>
                </a:extLst>
              </p:cNvPr>
              <p:cNvSpPr txBox="1"/>
              <p:nvPr/>
            </p:nvSpPr>
            <p:spPr>
              <a:xfrm>
                <a:off x="8124901" y="5669522"/>
                <a:ext cx="1107291"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20" name="CuadroTexto 19">
                <a:extLst>
                  <a:ext uri="{FF2B5EF4-FFF2-40B4-BE49-F238E27FC236}">
                    <a16:creationId xmlns:a16="http://schemas.microsoft.com/office/drawing/2014/main" id="{8DF1000E-B9E4-9888-C51C-B6F949155396}"/>
                  </a:ext>
                </a:extLst>
              </p:cNvPr>
              <p:cNvSpPr txBox="1">
                <a:spLocks noRot="1" noChangeAspect="1" noMove="1" noResize="1" noEditPoints="1" noAdjustHandles="1" noChangeArrowheads="1" noChangeShapeType="1" noTextEdit="1"/>
              </p:cNvSpPr>
              <p:nvPr/>
            </p:nvSpPr>
            <p:spPr>
              <a:xfrm>
                <a:off x="8124901" y="5669522"/>
                <a:ext cx="1107291" cy="323165"/>
              </a:xfrm>
              <a:prstGeom prst="rect">
                <a:avLst/>
              </a:prstGeom>
              <a:blipFill>
                <a:blip r:embed="rId12"/>
                <a:stretch>
                  <a:fillRect l="-2210" r="-4420" b="-11321"/>
                </a:stretch>
              </a:blipFill>
            </p:spPr>
            <p:txBody>
              <a:bodyPr/>
              <a:lstStyle/>
              <a:p>
                <a:r>
                  <a:rPr lang="es-MX">
                    <a:noFill/>
                  </a:rPr>
                  <a:t> </a:t>
                </a:r>
              </a:p>
            </p:txBody>
          </p:sp>
        </mc:Fallback>
      </mc:AlternateContent>
    </p:spTree>
    <p:extLst>
      <p:ext uri="{BB962C8B-B14F-4D97-AF65-F5344CB8AC3E}">
        <p14:creationId xmlns:p14="http://schemas.microsoft.com/office/powerpoint/2010/main" val="2190384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602095"/>
            <a:ext cx="11376025" cy="4608512"/>
          </a:xfrm>
        </p:spPr>
        <p:txBody>
          <a:bodyPr/>
          <a:lstStyle/>
          <a:p>
            <a:pPr marL="0" indent="0" algn="just">
              <a:buNone/>
            </a:pPr>
            <a:r>
              <a:rPr lang="es-MX" noProof="0" dirty="0"/>
              <a:t>La radiación infrarroja es un tipo de radiación electromagnética que se encuentra en el rango de 0.78µm - 1mm.</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6</a:t>
            </a:fld>
            <a:endParaRPr lang="en-US" dirty="0"/>
          </a:p>
        </p:txBody>
      </p:sp>
      <p:graphicFrame>
        <p:nvGraphicFramePr>
          <p:cNvPr id="7" name="Table 6">
            <a:extLst>
              <a:ext uri="{FF2B5EF4-FFF2-40B4-BE49-F238E27FC236}">
                <a16:creationId xmlns:a16="http://schemas.microsoft.com/office/drawing/2014/main" id="{C9150012-98F7-EF49-9A10-F3B1008A9DEC}"/>
              </a:ext>
            </a:extLst>
          </p:cNvPr>
          <p:cNvGraphicFramePr>
            <a:graphicFrameLocks noGrp="1"/>
          </p:cNvGraphicFramePr>
          <p:nvPr>
            <p:extLst>
              <p:ext uri="{D42A27DB-BD31-4B8C-83A1-F6EECF244321}">
                <p14:modId xmlns:p14="http://schemas.microsoft.com/office/powerpoint/2010/main" val="1971700365"/>
              </p:ext>
            </p:extLst>
          </p:nvPr>
        </p:nvGraphicFramePr>
        <p:xfrm>
          <a:off x="2032000" y="2708128"/>
          <a:ext cx="8128000" cy="29667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035373421"/>
                    </a:ext>
                  </a:extLst>
                </a:gridCol>
                <a:gridCol w="4064000">
                  <a:extLst>
                    <a:ext uri="{9D8B030D-6E8A-4147-A177-3AD203B41FA5}">
                      <a16:colId xmlns:a16="http://schemas.microsoft.com/office/drawing/2014/main" val="972526632"/>
                    </a:ext>
                  </a:extLst>
                </a:gridCol>
              </a:tblGrid>
              <a:tr h="370840">
                <a:tc>
                  <a:txBody>
                    <a:bodyPr/>
                    <a:lstStyle/>
                    <a:p>
                      <a:r>
                        <a:rPr lang="es-MX" noProof="0" dirty="0"/>
                        <a:t>Región</a:t>
                      </a:r>
                    </a:p>
                  </a:txBody>
                  <a:tcPr/>
                </a:tc>
                <a:tc>
                  <a:txBody>
                    <a:bodyPr/>
                    <a:lstStyle/>
                    <a:p>
                      <a:r>
                        <a:rPr lang="es-MX" noProof="0" dirty="0"/>
                        <a:t>Rango de frecuencia (µm)</a:t>
                      </a:r>
                    </a:p>
                  </a:txBody>
                  <a:tcPr/>
                </a:tc>
                <a:extLst>
                  <a:ext uri="{0D108BD9-81ED-4DB2-BD59-A6C34878D82A}">
                    <a16:rowId xmlns:a16="http://schemas.microsoft.com/office/drawing/2014/main" val="3273325328"/>
                  </a:ext>
                </a:extLst>
              </a:tr>
              <a:tr h="370840">
                <a:tc>
                  <a:txBody>
                    <a:bodyPr/>
                    <a:lstStyle/>
                    <a:p>
                      <a:r>
                        <a:rPr lang="es-MX" noProof="0" dirty="0" err="1"/>
                        <a:t>Near</a:t>
                      </a:r>
                      <a:r>
                        <a:rPr lang="es-MX" noProof="0" dirty="0"/>
                        <a:t> </a:t>
                      </a:r>
                      <a:r>
                        <a:rPr lang="es-MX" noProof="0" dirty="0" err="1"/>
                        <a:t>infrared</a:t>
                      </a:r>
                      <a:r>
                        <a:rPr lang="es-MX" noProof="0" dirty="0"/>
                        <a:t> (NIR)</a:t>
                      </a:r>
                    </a:p>
                  </a:txBody>
                  <a:tcPr/>
                </a:tc>
                <a:tc>
                  <a:txBody>
                    <a:bodyPr/>
                    <a:lstStyle/>
                    <a:p>
                      <a:r>
                        <a:rPr lang="es-MX" noProof="0" dirty="0"/>
                        <a:t>0.78 – 1</a:t>
                      </a:r>
                    </a:p>
                  </a:txBody>
                  <a:tcPr/>
                </a:tc>
                <a:extLst>
                  <a:ext uri="{0D108BD9-81ED-4DB2-BD59-A6C34878D82A}">
                    <a16:rowId xmlns:a16="http://schemas.microsoft.com/office/drawing/2014/main" val="4180932895"/>
                  </a:ext>
                </a:extLst>
              </a:tr>
              <a:tr h="370840">
                <a:tc>
                  <a:txBody>
                    <a:bodyPr/>
                    <a:lstStyle/>
                    <a:p>
                      <a:r>
                        <a:rPr lang="es-MX" noProof="0" dirty="0"/>
                        <a:t>Short </a:t>
                      </a:r>
                      <a:r>
                        <a:rPr lang="es-MX" noProof="0" dirty="0" err="1"/>
                        <a:t>wavelength</a:t>
                      </a:r>
                      <a:r>
                        <a:rPr lang="es-MX" noProof="0" dirty="0"/>
                        <a:t> IR (SWIR</a:t>
                      </a:r>
                    </a:p>
                  </a:txBody>
                  <a:tcPr/>
                </a:tc>
                <a:tc>
                  <a:txBody>
                    <a:bodyPr/>
                    <a:lstStyle/>
                    <a:p>
                      <a:r>
                        <a:rPr lang="es-MX" noProof="0" dirty="0"/>
                        <a:t>1 – 3</a:t>
                      </a:r>
                    </a:p>
                  </a:txBody>
                  <a:tcPr/>
                </a:tc>
                <a:extLst>
                  <a:ext uri="{0D108BD9-81ED-4DB2-BD59-A6C34878D82A}">
                    <a16:rowId xmlns:a16="http://schemas.microsoft.com/office/drawing/2014/main" val="86886483"/>
                  </a:ext>
                </a:extLst>
              </a:tr>
              <a:tr h="370840">
                <a:tc>
                  <a:txBody>
                    <a:bodyPr/>
                    <a:lstStyle/>
                    <a:p>
                      <a:r>
                        <a:rPr lang="es-MX" noProof="0" dirty="0"/>
                        <a:t>Medium </a:t>
                      </a:r>
                      <a:r>
                        <a:rPr lang="es-MX" noProof="0" dirty="0" err="1"/>
                        <a:t>wavelength</a:t>
                      </a:r>
                      <a:r>
                        <a:rPr lang="es-MX" noProof="0" dirty="0"/>
                        <a:t> IR (MWIR)</a:t>
                      </a:r>
                    </a:p>
                  </a:txBody>
                  <a:tcPr/>
                </a:tc>
                <a:tc>
                  <a:txBody>
                    <a:bodyPr/>
                    <a:lstStyle/>
                    <a:p>
                      <a:r>
                        <a:rPr lang="es-MX" noProof="0" dirty="0"/>
                        <a:t>3 – 6</a:t>
                      </a:r>
                    </a:p>
                  </a:txBody>
                  <a:tcPr/>
                </a:tc>
                <a:extLst>
                  <a:ext uri="{0D108BD9-81ED-4DB2-BD59-A6C34878D82A}">
                    <a16:rowId xmlns:a16="http://schemas.microsoft.com/office/drawing/2014/main" val="1067053070"/>
                  </a:ext>
                </a:extLst>
              </a:tr>
              <a:tr h="370840">
                <a:tc>
                  <a:txBody>
                    <a:bodyPr/>
                    <a:lstStyle/>
                    <a:p>
                      <a:r>
                        <a:rPr lang="es-MX" noProof="0" dirty="0"/>
                        <a:t>Long </a:t>
                      </a:r>
                      <a:r>
                        <a:rPr lang="es-MX" noProof="0" dirty="0" err="1"/>
                        <a:t>wavelength</a:t>
                      </a:r>
                      <a:r>
                        <a:rPr lang="es-MX" noProof="0" dirty="0"/>
                        <a:t> IR (LWIR)</a:t>
                      </a:r>
                    </a:p>
                  </a:txBody>
                  <a:tcPr/>
                </a:tc>
                <a:tc>
                  <a:txBody>
                    <a:bodyPr/>
                    <a:lstStyle/>
                    <a:p>
                      <a:r>
                        <a:rPr lang="es-MX" noProof="0" dirty="0"/>
                        <a:t>6 – 15</a:t>
                      </a:r>
                    </a:p>
                  </a:txBody>
                  <a:tcPr/>
                </a:tc>
                <a:extLst>
                  <a:ext uri="{0D108BD9-81ED-4DB2-BD59-A6C34878D82A}">
                    <a16:rowId xmlns:a16="http://schemas.microsoft.com/office/drawing/2014/main" val="795986900"/>
                  </a:ext>
                </a:extLst>
              </a:tr>
              <a:tr h="370840">
                <a:tc>
                  <a:txBody>
                    <a:bodyPr/>
                    <a:lstStyle/>
                    <a:p>
                      <a:r>
                        <a:rPr lang="es-MX" noProof="0" dirty="0" err="1"/>
                        <a:t>Very</a:t>
                      </a:r>
                      <a:r>
                        <a:rPr lang="es-MX" noProof="0" dirty="0"/>
                        <a:t> </a:t>
                      </a:r>
                      <a:r>
                        <a:rPr lang="es-MX" noProof="0" dirty="0" err="1"/>
                        <a:t>long</a:t>
                      </a:r>
                      <a:r>
                        <a:rPr lang="es-MX" noProof="0" dirty="0"/>
                        <a:t> </a:t>
                      </a:r>
                      <a:r>
                        <a:rPr lang="es-MX" noProof="0" dirty="0" err="1"/>
                        <a:t>wavelength</a:t>
                      </a:r>
                      <a:r>
                        <a:rPr lang="es-MX" noProof="0" dirty="0"/>
                        <a:t> IR (VLWIR)</a:t>
                      </a:r>
                    </a:p>
                  </a:txBody>
                  <a:tcPr/>
                </a:tc>
                <a:tc>
                  <a:txBody>
                    <a:bodyPr/>
                    <a:lstStyle/>
                    <a:p>
                      <a:r>
                        <a:rPr lang="es-MX" noProof="0" dirty="0"/>
                        <a:t>15 – 30</a:t>
                      </a:r>
                    </a:p>
                  </a:txBody>
                  <a:tcPr/>
                </a:tc>
                <a:extLst>
                  <a:ext uri="{0D108BD9-81ED-4DB2-BD59-A6C34878D82A}">
                    <a16:rowId xmlns:a16="http://schemas.microsoft.com/office/drawing/2014/main" val="3652570872"/>
                  </a:ext>
                </a:extLst>
              </a:tr>
              <a:tr h="370840">
                <a:tc>
                  <a:txBody>
                    <a:bodyPr/>
                    <a:lstStyle/>
                    <a:p>
                      <a:r>
                        <a:rPr lang="es-MX" noProof="0" dirty="0"/>
                        <a:t>Far </a:t>
                      </a:r>
                      <a:r>
                        <a:rPr lang="es-MX" noProof="0" dirty="0" err="1"/>
                        <a:t>infrared</a:t>
                      </a:r>
                      <a:r>
                        <a:rPr lang="es-MX" noProof="0" dirty="0"/>
                        <a:t> (FIR)</a:t>
                      </a:r>
                    </a:p>
                  </a:txBody>
                  <a:tcPr/>
                </a:tc>
                <a:tc>
                  <a:txBody>
                    <a:bodyPr/>
                    <a:lstStyle/>
                    <a:p>
                      <a:r>
                        <a:rPr lang="es-MX" noProof="0" dirty="0"/>
                        <a:t>30 – 100</a:t>
                      </a:r>
                    </a:p>
                  </a:txBody>
                  <a:tcPr/>
                </a:tc>
                <a:extLst>
                  <a:ext uri="{0D108BD9-81ED-4DB2-BD59-A6C34878D82A}">
                    <a16:rowId xmlns:a16="http://schemas.microsoft.com/office/drawing/2014/main" val="1098733844"/>
                  </a:ext>
                </a:extLst>
              </a:tr>
              <a:tr h="370840">
                <a:tc>
                  <a:txBody>
                    <a:bodyPr/>
                    <a:lstStyle/>
                    <a:p>
                      <a:r>
                        <a:rPr lang="es-MX" noProof="0" dirty="0" err="1"/>
                        <a:t>Submillimeter</a:t>
                      </a:r>
                      <a:r>
                        <a:rPr lang="es-MX" noProof="0" dirty="0"/>
                        <a:t> (</a:t>
                      </a:r>
                      <a:r>
                        <a:rPr lang="es-MX" noProof="0" dirty="0" err="1"/>
                        <a:t>SubMM</a:t>
                      </a:r>
                      <a:r>
                        <a:rPr lang="es-MX" noProof="0" dirty="0"/>
                        <a:t>)</a:t>
                      </a:r>
                    </a:p>
                  </a:txBody>
                  <a:tcPr/>
                </a:tc>
                <a:tc>
                  <a:txBody>
                    <a:bodyPr/>
                    <a:lstStyle/>
                    <a:p>
                      <a:r>
                        <a:rPr lang="es-MX" noProof="0" dirty="0"/>
                        <a:t>100 - 1000</a:t>
                      </a:r>
                    </a:p>
                  </a:txBody>
                  <a:tcPr/>
                </a:tc>
                <a:extLst>
                  <a:ext uri="{0D108BD9-81ED-4DB2-BD59-A6C34878D82A}">
                    <a16:rowId xmlns:a16="http://schemas.microsoft.com/office/drawing/2014/main" val="1091310701"/>
                  </a:ext>
                </a:extLst>
              </a:tr>
            </a:tbl>
          </a:graphicData>
        </a:graphic>
      </p:graphicFrame>
    </p:spTree>
    <p:extLst>
      <p:ext uri="{BB962C8B-B14F-4D97-AF65-F5344CB8AC3E}">
        <p14:creationId xmlns:p14="http://schemas.microsoft.com/office/powerpoint/2010/main" val="358668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60</a:t>
            </a:fld>
            <a:endParaRPr lang="en-US" dirty="0"/>
          </a:p>
        </p:txBody>
      </p:sp>
      <p:pic>
        <p:nvPicPr>
          <p:cNvPr id="9" name="Marcador de contenido 8">
            <a:extLst>
              <a:ext uri="{FF2B5EF4-FFF2-40B4-BE49-F238E27FC236}">
                <a16:creationId xmlns:a16="http://schemas.microsoft.com/office/drawing/2014/main" id="{EFAB6D93-5670-DB83-4A95-42B2CA15B0B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010396" y="3473489"/>
            <a:ext cx="3840000" cy="2880000"/>
          </a:xfrm>
        </p:spPr>
      </p:pic>
      <p:pic>
        <p:nvPicPr>
          <p:cNvPr id="14" name="Marcador de contenido 13" descr="Imagen de la pantalla de un computador&#10;&#10;Descripción generada automáticamente con confianza baja">
            <a:extLst>
              <a:ext uri="{FF2B5EF4-FFF2-40B4-BE49-F238E27FC236}">
                <a16:creationId xmlns:a16="http://schemas.microsoft.com/office/drawing/2014/main" id="{01C99FA8-1C43-1155-0136-9B56BD885278}"/>
              </a:ext>
            </a:extLst>
          </p:cNvPr>
          <p:cNvPicPr>
            <a:picLocks noChangeAspect="1"/>
          </p:cNvPicPr>
          <p:nvPr/>
        </p:nvPicPr>
        <p:blipFill>
          <a:blip r:embed="rId4"/>
          <a:stretch>
            <a:fillRect/>
          </a:stretch>
        </p:blipFill>
        <p:spPr>
          <a:xfrm>
            <a:off x="6602076" y="3457575"/>
            <a:ext cx="4773600" cy="2880000"/>
          </a:xfrm>
          <a:prstGeom prst="rect">
            <a:avLst/>
          </a:prstGeom>
        </p:spPr>
      </p:pic>
      <p:sp>
        <p:nvSpPr>
          <p:cNvPr id="16" name="Marcador de contenido 26">
            <a:extLst>
              <a:ext uri="{FF2B5EF4-FFF2-40B4-BE49-F238E27FC236}">
                <a16:creationId xmlns:a16="http://schemas.microsoft.com/office/drawing/2014/main" id="{1E83171F-FE24-F00F-604B-C13E8C6356E7}"/>
              </a:ext>
            </a:extLst>
          </p:cNvPr>
          <p:cNvSpPr txBox="1">
            <a:spLocks/>
          </p:cNvSpPr>
          <p:nvPr/>
        </p:nvSpPr>
        <p:spPr>
          <a:xfrm>
            <a:off x="425451" y="906464"/>
            <a:ext cx="11358561" cy="2567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DAC (Escritura)</a:t>
            </a:r>
          </a:p>
          <a:p>
            <a:r>
              <a:rPr lang="es-MX" b="0" dirty="0"/>
              <a:t>La escritura requiere de 16 ciclos de </a:t>
            </a:r>
            <a:r>
              <a:rPr lang="es-MX" b="0" dirty="0" err="1"/>
              <a:t>sck</a:t>
            </a:r>
            <a:r>
              <a:rPr lang="es-MX" b="0" dirty="0"/>
              <a:t>: 4 ciclos, comando de configuración, 12 ciclos, transmisión de voltaje.</a:t>
            </a:r>
          </a:p>
          <a:p>
            <a:r>
              <a:rPr lang="es-MX" b="0" dirty="0"/>
              <a:t>Prueba No.3: Asignación de voltaje en binario a salida MOSI y visualización de conversión en multímetro.	</a:t>
            </a:r>
          </a:p>
          <a:p>
            <a:endParaRPr lang="es-MX" b="0" dirty="0"/>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B17EF50-C5F7-F744-4903-A3190FDDB8FE}"/>
                  </a:ext>
                </a:extLst>
              </p:cNvPr>
              <p:cNvSpPr txBox="1"/>
              <p:nvPr/>
            </p:nvSpPr>
            <p:spPr>
              <a:xfrm>
                <a:off x="992641" y="2962199"/>
                <a:ext cx="5031922" cy="415498"/>
              </a:xfrm>
              <a:prstGeom prst="rect">
                <a:avLst/>
              </a:prstGeom>
              <a:noFill/>
            </p:spPr>
            <p:txBody>
              <a:bodyPr wrap="square">
                <a:spAutoFit/>
              </a:bodyPr>
              <a:lstStyle/>
              <a:p>
                <a:r>
                  <a:rPr lang="es-MX" sz="2100" b="0" dirty="0">
                    <a:solidFill>
                      <a:schemeClr val="bg2">
                        <a:lumMod val="10000"/>
                      </a:schemeClr>
                    </a:solidFill>
                  </a:rPr>
                  <a:t>MOSI </a:t>
                </a:r>
                <a14:m>
                  <m:oMath xmlns:m="http://schemas.openxmlformats.org/officeDocument/2006/math">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=1001 1011 0010</m:t>
                        </m:r>
                      </m:e>
                      <m:sub>
                        <m:r>
                          <a:rPr lang="es-MX" sz="2100" b="0" i="1" smtClean="0">
                            <a:solidFill>
                              <a:schemeClr val="bg2">
                                <a:lumMod val="10000"/>
                              </a:schemeClr>
                            </a:solidFill>
                            <a:latin typeface="Cambria Math" panose="02040503050406030204" pitchFamily="18" charset="0"/>
                          </a:rPr>
                          <m:t>2</m:t>
                        </m:r>
                      </m:sub>
                    </m:sSub>
                    <m:r>
                      <a:rPr lang="es-MX" sz="2100" b="0" i="1" smtClean="0">
                        <a:solidFill>
                          <a:schemeClr val="bg2">
                            <a:lumMod val="10000"/>
                          </a:schemeClr>
                        </a:solidFill>
                        <a:latin typeface="Cambria Math" panose="02040503050406030204" pitchFamily="18" charset="0"/>
                      </a:rPr>
                      <m:t>=</m:t>
                    </m:r>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2482</m:t>
                        </m:r>
                      </m:e>
                      <m:sub>
                        <m:r>
                          <a:rPr lang="es-MX" sz="2100" b="0" i="1" smtClean="0">
                            <a:solidFill>
                              <a:schemeClr val="bg2">
                                <a:lumMod val="10000"/>
                              </a:schemeClr>
                            </a:solidFill>
                            <a:latin typeface="Cambria Math" panose="02040503050406030204" pitchFamily="18" charset="0"/>
                          </a:rPr>
                          <m:t>10</m:t>
                        </m:r>
                      </m:sub>
                    </m:sSub>
                    <m:r>
                      <a:rPr lang="es-MX" sz="2100" b="0" i="1" smtClean="0">
                        <a:solidFill>
                          <a:schemeClr val="bg2">
                            <a:lumMod val="10000"/>
                          </a:schemeClr>
                        </a:solidFill>
                        <a:latin typeface="Cambria Math" panose="02040503050406030204" pitchFamily="18" charset="0"/>
                      </a:rPr>
                      <m:t>=2</m:t>
                    </m:r>
                    <m:r>
                      <a:rPr lang="es-MX" sz="2100" b="0" i="1" smtClean="0">
                        <a:solidFill>
                          <a:schemeClr val="bg2">
                            <a:lumMod val="10000"/>
                          </a:schemeClr>
                        </a:solidFill>
                        <a:latin typeface="Cambria Math" panose="02040503050406030204" pitchFamily="18" charset="0"/>
                      </a:rPr>
                      <m:t>𝑉</m:t>
                    </m:r>
                  </m:oMath>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1B17EF50-C5F7-F744-4903-A3190FDDB8FE}"/>
                  </a:ext>
                </a:extLst>
              </p:cNvPr>
              <p:cNvSpPr txBox="1">
                <a:spLocks noRot="1" noChangeAspect="1" noMove="1" noResize="1" noEditPoints="1" noAdjustHandles="1" noChangeArrowheads="1" noChangeShapeType="1" noTextEdit="1"/>
              </p:cNvSpPr>
              <p:nvPr/>
            </p:nvSpPr>
            <p:spPr>
              <a:xfrm>
                <a:off x="992641" y="2962199"/>
                <a:ext cx="5031922" cy="415498"/>
              </a:xfrm>
              <a:prstGeom prst="rect">
                <a:avLst/>
              </a:prstGeom>
              <a:blipFill>
                <a:blip r:embed="rId5"/>
                <a:stretch>
                  <a:fillRect l="-1455" t="-8824" b="-27941"/>
                </a:stretch>
              </a:blipFill>
            </p:spPr>
            <p:txBody>
              <a:bodyPr/>
              <a:lstStyle/>
              <a:p>
                <a:r>
                  <a:rPr lang="es-MX">
                    <a:noFill/>
                  </a:rPr>
                  <a:t> </a:t>
                </a:r>
              </a:p>
            </p:txBody>
          </p:sp>
        </mc:Fallback>
      </mc:AlternateContent>
      <p:sp>
        <p:nvSpPr>
          <p:cNvPr id="19" name="Marcador de contenido 26">
            <a:extLst>
              <a:ext uri="{FF2B5EF4-FFF2-40B4-BE49-F238E27FC236}">
                <a16:creationId xmlns:a16="http://schemas.microsoft.com/office/drawing/2014/main" id="{E1AF3320-28D9-862C-43D1-9D03F09BB8C7}"/>
              </a:ext>
            </a:extLst>
          </p:cNvPr>
          <p:cNvSpPr txBox="1">
            <a:spLocks/>
          </p:cNvSpPr>
          <p:nvPr/>
        </p:nvSpPr>
        <p:spPr>
          <a:xfrm>
            <a:off x="6821265" y="3062393"/>
            <a:ext cx="4446000" cy="4140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2.02V	</a:t>
            </a:r>
          </a:p>
          <a:p>
            <a:endParaRPr lang="es-MX" b="0" dirty="0"/>
          </a:p>
        </p:txBody>
      </p:sp>
      <p:sp>
        <p:nvSpPr>
          <p:cNvPr id="2" name="Título 1">
            <a:extLst>
              <a:ext uri="{FF2B5EF4-FFF2-40B4-BE49-F238E27FC236}">
                <a16:creationId xmlns:a16="http://schemas.microsoft.com/office/drawing/2014/main" id="{3DCCC36B-130E-F956-C4DA-A33E14285959}"/>
              </a:ext>
            </a:extLst>
          </p:cNvPr>
          <p:cNvSpPr>
            <a:spLocks noGrp="1"/>
          </p:cNvSpPr>
          <p:nvPr>
            <p:ph type="title"/>
          </p:nvPr>
        </p:nvSpPr>
        <p:spPr>
          <a:xfrm>
            <a:off x="407988" y="373593"/>
            <a:ext cx="11376025" cy="1065742"/>
          </a:xfrm>
        </p:spPr>
        <p:txBody>
          <a:bodyPr/>
          <a:lstStyle/>
          <a:p>
            <a:r>
              <a:rPr lang="es-MX" dirty="0"/>
              <a:t>Resultados de protocolo SPI (DAC)</a:t>
            </a:r>
          </a:p>
        </p:txBody>
      </p:sp>
    </p:spTree>
    <p:extLst>
      <p:ext uri="{BB962C8B-B14F-4D97-AF65-F5344CB8AC3E}">
        <p14:creationId xmlns:p14="http://schemas.microsoft.com/office/powerpoint/2010/main" val="3267948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61</a:t>
            </a:fld>
            <a:endParaRPr lang="en-US" dirty="0"/>
          </a:p>
        </p:txBody>
      </p:sp>
      <p:pic>
        <p:nvPicPr>
          <p:cNvPr id="10" name="Marcador de contenido 9">
            <a:extLst>
              <a:ext uri="{FF2B5EF4-FFF2-40B4-BE49-F238E27FC236}">
                <a16:creationId xmlns:a16="http://schemas.microsoft.com/office/drawing/2014/main" id="{8FC162B8-E164-41B4-6EE0-DCC0CD76EF3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248753" y="1989000"/>
            <a:ext cx="4800000" cy="3600000"/>
          </a:xfrm>
        </p:spPr>
      </p:pic>
      <p:pic>
        <p:nvPicPr>
          <p:cNvPr id="11" name="Marcador de contenido 8" descr="Una computadora en una mesa&#10;&#10;Descripción generada automáticamente con confianza media">
            <a:extLst>
              <a:ext uri="{FF2B5EF4-FFF2-40B4-BE49-F238E27FC236}">
                <a16:creationId xmlns:a16="http://schemas.microsoft.com/office/drawing/2014/main" id="{FDDFC86F-9C0E-C7F8-FB03-AB5B30417249}"/>
              </a:ext>
            </a:extLst>
          </p:cNvPr>
          <p:cNvPicPr>
            <a:picLocks noChangeAspect="1"/>
          </p:cNvPicPr>
          <p:nvPr/>
        </p:nvPicPr>
        <p:blipFill>
          <a:blip r:embed="rId4"/>
          <a:stretch>
            <a:fillRect/>
          </a:stretch>
        </p:blipFill>
        <p:spPr>
          <a:xfrm>
            <a:off x="6429363" y="1989000"/>
            <a:ext cx="5391001" cy="360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CDD73169-5693-59E2-212A-333B90ED0FB1}"/>
                  </a:ext>
                </a:extLst>
              </p:cNvPr>
              <p:cNvSpPr txBox="1">
                <a:spLocks/>
              </p:cNvSpPr>
              <p:nvPr/>
            </p:nvSpPr>
            <p:spPr>
              <a:xfrm>
                <a:off x="940250" y="1236798"/>
                <a:ext cx="5084313" cy="681577"/>
              </a:xfrm>
              <a:prstGeom prst="rect">
                <a:avLst/>
              </a:prstGeom>
            </p:spPr>
            <p:txBody>
              <a:bodyPr vert="horz" lIns="0" tIns="0" rIns="0" bIns="0" rtlCol="0">
                <a:normAutofit fontScale="925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MOSI</a:t>
                </a:r>
                <a14:m>
                  <m:oMath xmlns:m="http://schemas.openxmlformats.org/officeDocument/2006/math">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r>
                      <a:rPr lang="es-MX" b="0" i="1" smtClean="0">
                        <a:latin typeface="Cambria Math" panose="02040503050406030204" pitchFamily="18" charset="0"/>
                      </a:rPr>
                      <m:t>=3.3</m:t>
                    </m:r>
                    <m:r>
                      <a:rPr lang="es-MX" b="0" i="1" smtClean="0">
                        <a:latin typeface="Cambria Math" panose="02040503050406030204" pitchFamily="18" charset="0"/>
                      </a:rPr>
                      <m:t>𝑉</m:t>
                    </m:r>
                  </m:oMath>
                </a14:m>
                <a:endParaRPr lang="es-MX" b="0" dirty="0"/>
              </a:p>
              <a:p>
                <a:endParaRPr lang="es-MX" b="0" dirty="0"/>
              </a:p>
            </p:txBody>
          </p:sp>
        </mc:Choice>
        <mc:Fallback xmlns="">
          <p:sp>
            <p:nvSpPr>
              <p:cNvPr id="12" name="Marcador de contenido 26">
                <a:extLst>
                  <a:ext uri="{FF2B5EF4-FFF2-40B4-BE49-F238E27FC236}">
                    <a16:creationId xmlns:a16="http://schemas.microsoft.com/office/drawing/2014/main" id="{CDD73169-5693-59E2-212A-333B90ED0FB1}"/>
                  </a:ext>
                </a:extLst>
              </p:cNvPr>
              <p:cNvSpPr txBox="1">
                <a:spLocks noRot="1" noChangeAspect="1" noMove="1" noResize="1" noEditPoints="1" noAdjustHandles="1" noChangeArrowheads="1" noChangeShapeType="1" noTextEdit="1"/>
              </p:cNvSpPr>
              <p:nvPr/>
            </p:nvSpPr>
            <p:spPr>
              <a:xfrm>
                <a:off x="940250" y="1236798"/>
                <a:ext cx="5084313" cy="681577"/>
              </a:xfrm>
              <a:prstGeom prst="rect">
                <a:avLst/>
              </a:prstGeom>
              <a:blipFill>
                <a:blip r:embed="rId5"/>
                <a:stretch>
                  <a:fillRect l="-2878" t="-16071"/>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CB1023D-DDB1-707E-2E18-5D1EA2926F27}"/>
              </a:ext>
            </a:extLst>
          </p:cNvPr>
          <p:cNvSpPr txBox="1">
            <a:spLocks/>
          </p:cNvSpPr>
          <p:nvPr/>
        </p:nvSpPr>
        <p:spPr>
          <a:xfrm>
            <a:off x="7278661" y="1222121"/>
            <a:ext cx="3692407" cy="71092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3.33V	</a:t>
            </a:r>
          </a:p>
          <a:p>
            <a:endParaRPr lang="es-MX" b="0" dirty="0"/>
          </a:p>
        </p:txBody>
      </p:sp>
      <p:sp>
        <p:nvSpPr>
          <p:cNvPr id="2" name="Título 1">
            <a:extLst>
              <a:ext uri="{FF2B5EF4-FFF2-40B4-BE49-F238E27FC236}">
                <a16:creationId xmlns:a16="http://schemas.microsoft.com/office/drawing/2014/main" id="{AED9D5E9-D3D1-76F4-AE3D-30C937DE957B}"/>
              </a:ext>
            </a:extLst>
          </p:cNvPr>
          <p:cNvSpPr>
            <a:spLocks noGrp="1"/>
          </p:cNvSpPr>
          <p:nvPr>
            <p:ph type="title"/>
          </p:nvPr>
        </p:nvSpPr>
        <p:spPr>
          <a:xfrm>
            <a:off x="407988" y="373593"/>
            <a:ext cx="11376025" cy="1065742"/>
          </a:xfrm>
        </p:spPr>
        <p:txBody>
          <a:bodyPr/>
          <a:lstStyle/>
          <a:p>
            <a:r>
              <a:rPr lang="es-MX" dirty="0"/>
              <a:t>Resultados de protocolo SPI (DAC 2)</a:t>
            </a:r>
          </a:p>
        </p:txBody>
      </p:sp>
    </p:spTree>
    <p:extLst>
      <p:ext uri="{BB962C8B-B14F-4D97-AF65-F5344CB8AC3E}">
        <p14:creationId xmlns:p14="http://schemas.microsoft.com/office/powerpoint/2010/main" val="504232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caracterización de resistencias y multiplexores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62</a:t>
            </a:fld>
            <a:endParaRPr lang="en-US" dirty="0"/>
          </a:p>
        </p:txBody>
      </p:sp>
      <p:pic>
        <p:nvPicPr>
          <p:cNvPr id="10" name="Marcador de contenido 9" descr="Un circuito electrónico&#10;&#10;Descripción generada automáticamente con confianza media">
            <a:extLst>
              <a:ext uri="{FF2B5EF4-FFF2-40B4-BE49-F238E27FC236}">
                <a16:creationId xmlns:a16="http://schemas.microsoft.com/office/drawing/2014/main" id="{EF570CA6-10A5-0DA4-4274-9AFA5604B222}"/>
              </a:ext>
            </a:extLst>
          </p:cNvPr>
          <p:cNvPicPr>
            <a:picLocks noGrp="1" noChangeAspect="1"/>
          </p:cNvPicPr>
          <p:nvPr>
            <p:ph sz="half" idx="1"/>
          </p:nvPr>
        </p:nvPicPr>
        <p:blipFill>
          <a:blip r:embed="rId3"/>
          <a:stretch>
            <a:fillRect/>
          </a:stretch>
        </p:blipFill>
        <p:spPr>
          <a:xfrm>
            <a:off x="1323343" y="3320775"/>
            <a:ext cx="3868801" cy="2880000"/>
          </a:xfrm>
        </p:spPr>
      </p:pic>
      <p:pic>
        <p:nvPicPr>
          <p:cNvPr id="11" name="Marcador de contenido 8" descr="Un circuito electrónico&#10;&#10;Descripción generada automáticamente con confianza baja">
            <a:extLst>
              <a:ext uri="{FF2B5EF4-FFF2-40B4-BE49-F238E27FC236}">
                <a16:creationId xmlns:a16="http://schemas.microsoft.com/office/drawing/2014/main" id="{9A598632-639B-6051-93AE-4F7214143E3C}"/>
              </a:ext>
            </a:extLst>
          </p:cNvPr>
          <p:cNvPicPr>
            <a:picLocks noChangeAspect="1"/>
          </p:cNvPicPr>
          <p:nvPr/>
        </p:nvPicPr>
        <p:blipFill>
          <a:blip r:embed="rId4"/>
          <a:stretch>
            <a:fillRect/>
          </a:stretch>
        </p:blipFill>
        <p:spPr>
          <a:xfrm>
            <a:off x="6676973" y="3320775"/>
            <a:ext cx="4771200" cy="288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29D9431E-3ED4-5A84-F9C7-CF08D3A62DD3}"/>
                  </a:ext>
                </a:extLst>
              </p:cNvPr>
              <p:cNvSpPr txBox="1">
                <a:spLocks/>
              </p:cNvSpPr>
              <p:nvPr/>
            </p:nvSpPr>
            <p:spPr>
              <a:xfrm>
                <a:off x="407988" y="1601386"/>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Resistencias</a:t>
                </a:r>
              </a:p>
              <a:p>
                <a:r>
                  <a:rPr lang="es-MX" b="0" dirty="0"/>
                  <a:t>La caracterización de resistencias se realizó mediante un circuito divisor de voltaje,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3.3</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5.6</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10</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r>
                  <a:rPr lang="es-MX" b="0" dirty="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𝑟𝑒𝑓</m:t>
                        </m:r>
                      </m:sub>
                    </m:sSub>
                    <m:r>
                      <a:rPr lang="es-MX" b="0" i="1" smtClean="0">
                        <a:latin typeface="Cambria Math" panose="02040503050406030204" pitchFamily="18" charset="0"/>
                      </a:rPr>
                      <m:t>=10</m:t>
                    </m:r>
                    <m:r>
                      <a:rPr lang="es-MX"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s-MX" b="0" dirty="0"/>
              </a:p>
              <a:p>
                <a:r>
                  <a:rPr lang="es-MX" b="0" dirty="0"/>
                  <a:t>	</a:t>
                </a:r>
              </a:p>
              <a:p>
                <a:endParaRPr lang="es-MX" b="0" dirty="0"/>
              </a:p>
            </p:txBody>
          </p:sp>
        </mc:Choice>
        <mc:Fallback xmlns="">
          <p:sp>
            <p:nvSpPr>
              <p:cNvPr id="12" name="Marcador de contenido 26">
                <a:extLst>
                  <a:ext uri="{FF2B5EF4-FFF2-40B4-BE49-F238E27FC236}">
                    <a16:creationId xmlns:a16="http://schemas.microsoft.com/office/drawing/2014/main" id="{29D9431E-3ED4-5A84-F9C7-CF08D3A62DD3}"/>
                  </a:ext>
                </a:extLst>
              </p:cNvPr>
              <p:cNvSpPr txBox="1">
                <a:spLocks noRot="1" noChangeAspect="1" noMove="1" noResize="1" noEditPoints="1" noAdjustHandles="1" noChangeArrowheads="1" noChangeShapeType="1" noTextEdit="1"/>
              </p:cNvSpPr>
              <p:nvPr/>
            </p:nvSpPr>
            <p:spPr>
              <a:xfrm>
                <a:off x="407988" y="1601386"/>
                <a:ext cx="5616575" cy="1605838"/>
              </a:xfrm>
              <a:prstGeom prst="rect">
                <a:avLst/>
              </a:prstGeom>
              <a:blipFill>
                <a:blip r:embed="rId5"/>
                <a:stretch>
                  <a:fillRect l="-2932" t="-9506"/>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16E37A7-FB59-2081-8A7A-0316E09B9AD6}"/>
              </a:ext>
            </a:extLst>
          </p:cNvPr>
          <p:cNvSpPr txBox="1">
            <a:spLocks/>
          </p:cNvSpPr>
          <p:nvPr/>
        </p:nvSpPr>
        <p:spPr>
          <a:xfrm>
            <a:off x="6180588" y="1595382"/>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Multiplexores</a:t>
            </a:r>
          </a:p>
          <a:p>
            <a:r>
              <a:rPr lang="es-MX" b="0" dirty="0"/>
              <a:t>La caracterización se realizó mediante una matriz de 4 resistencias controlada con multiplexores.</a:t>
            </a:r>
          </a:p>
          <a:p>
            <a:r>
              <a:rPr lang="es-MX" b="0" dirty="0"/>
              <a:t>	</a:t>
            </a:r>
          </a:p>
          <a:p>
            <a:endParaRPr lang="es-MX" b="0" dirty="0"/>
          </a:p>
        </p:txBody>
      </p:sp>
    </p:spTree>
    <p:extLst>
      <p:ext uri="{BB962C8B-B14F-4D97-AF65-F5344CB8AC3E}">
        <p14:creationId xmlns:p14="http://schemas.microsoft.com/office/powerpoint/2010/main" val="34882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Gráfica de barrido de voltaje bajo diferentes condiciones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63</a:t>
            </a:fld>
            <a:endParaRPr lang="en-US" dirty="0"/>
          </a:p>
        </p:txBody>
      </p:sp>
      <p:pic>
        <p:nvPicPr>
          <p:cNvPr id="22" name="Marcador de contenido 21" descr="Gráfico, Gráfico de líneas&#10;&#10;Descripción generada automáticamente">
            <a:extLst>
              <a:ext uri="{FF2B5EF4-FFF2-40B4-BE49-F238E27FC236}">
                <a16:creationId xmlns:a16="http://schemas.microsoft.com/office/drawing/2014/main" id="{0B99E99B-89E1-FD53-A3AD-89CCFF415865}"/>
              </a:ext>
            </a:extLst>
          </p:cNvPr>
          <p:cNvPicPr>
            <a:picLocks noGrp="1" noChangeAspect="1"/>
          </p:cNvPicPr>
          <p:nvPr>
            <p:ph sz="half" idx="1"/>
          </p:nvPr>
        </p:nvPicPr>
        <p:blipFill>
          <a:blip r:embed="rId3"/>
          <a:stretch>
            <a:fillRect/>
          </a:stretch>
        </p:blipFill>
        <p:spPr>
          <a:xfrm>
            <a:off x="3706814" y="837850"/>
            <a:ext cx="8485186" cy="4751387"/>
          </a:xfrm>
        </p:spPr>
      </p:pic>
      <p:sp>
        <p:nvSpPr>
          <p:cNvPr id="23" name="Marcador de contenido 26">
            <a:extLst>
              <a:ext uri="{FF2B5EF4-FFF2-40B4-BE49-F238E27FC236}">
                <a16:creationId xmlns:a16="http://schemas.microsoft.com/office/drawing/2014/main" id="{3C2411BF-033B-A27D-03B9-90812938A76C}"/>
              </a:ext>
            </a:extLst>
          </p:cNvPr>
          <p:cNvSpPr txBox="1">
            <a:spLocks/>
          </p:cNvSpPr>
          <p:nvPr/>
        </p:nvSpPr>
        <p:spPr>
          <a:xfrm>
            <a:off x="407989" y="2626081"/>
            <a:ext cx="3427032" cy="16058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Comparación de curvas de voltajes teórico, voltaje sin y con multiplexor.  	</a:t>
            </a:r>
          </a:p>
          <a:p>
            <a:endParaRPr lang="es-MX" b="0" dirty="0"/>
          </a:p>
        </p:txBody>
      </p:sp>
    </p:spTree>
    <p:extLst>
      <p:ext uri="{BB962C8B-B14F-4D97-AF65-F5344CB8AC3E}">
        <p14:creationId xmlns:p14="http://schemas.microsoft.com/office/powerpoint/2010/main" val="385217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1083719-E0C5-40C8-2B43-E88A0860F8E3}"/>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692A6D9-2A2C-3529-0397-89B521045C4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AE65E97C-B1C6-C828-E643-7897617C948F}"/>
              </a:ext>
            </a:extLst>
          </p:cNvPr>
          <p:cNvSpPr>
            <a:spLocks noGrp="1"/>
          </p:cNvSpPr>
          <p:nvPr>
            <p:ph type="sldNum" sz="quarter" idx="16"/>
          </p:nvPr>
        </p:nvSpPr>
        <p:spPr/>
        <p:txBody>
          <a:bodyPr/>
          <a:lstStyle/>
          <a:p>
            <a:fld id="{36B5EA5A-BC32-A742-B11B-8E7414D5B535}" type="slidenum">
              <a:rPr lang="en-US" smtClean="0"/>
              <a:pPr/>
              <a:t>64</a:t>
            </a:fld>
            <a:endParaRPr lang="en-US" dirty="0"/>
          </a:p>
        </p:txBody>
      </p:sp>
      <p:pic>
        <p:nvPicPr>
          <p:cNvPr id="16" name="Imagen 15" descr="Gráfico, Gráfico de líneas&#10;&#10;Descripción generada automáticamente">
            <a:extLst>
              <a:ext uri="{FF2B5EF4-FFF2-40B4-BE49-F238E27FC236}">
                <a16:creationId xmlns:a16="http://schemas.microsoft.com/office/drawing/2014/main" id="{4BD6C924-FC80-FA99-1B41-99F6755ACC71}"/>
              </a:ext>
            </a:extLst>
          </p:cNvPr>
          <p:cNvPicPr>
            <a:picLocks noChangeAspect="1"/>
          </p:cNvPicPr>
          <p:nvPr/>
        </p:nvPicPr>
        <p:blipFill>
          <a:blip r:embed="rId3"/>
          <a:stretch>
            <a:fillRect/>
          </a:stretch>
        </p:blipFill>
        <p:spPr>
          <a:xfrm>
            <a:off x="901296" y="368300"/>
            <a:ext cx="4500288" cy="252000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5668E51F-2D59-8B3B-6613-4FACD2A435C5}"/>
              </a:ext>
            </a:extLst>
          </p:cNvPr>
          <p:cNvPicPr>
            <a:picLocks noChangeAspect="1"/>
          </p:cNvPicPr>
          <p:nvPr/>
        </p:nvPicPr>
        <p:blipFill>
          <a:blip r:embed="rId4"/>
          <a:stretch>
            <a:fillRect/>
          </a:stretch>
        </p:blipFill>
        <p:spPr>
          <a:xfrm>
            <a:off x="6790418" y="368300"/>
            <a:ext cx="4368000" cy="2520000"/>
          </a:xfrm>
          <a:prstGeom prst="rect">
            <a:avLst/>
          </a:prstGeom>
        </p:spPr>
      </p:pic>
      <p:pic>
        <p:nvPicPr>
          <p:cNvPr id="22" name="Imagen 21" descr="Gráfico, Gráfico de líneas&#10;&#10;Descripción generada automáticamente">
            <a:extLst>
              <a:ext uri="{FF2B5EF4-FFF2-40B4-BE49-F238E27FC236}">
                <a16:creationId xmlns:a16="http://schemas.microsoft.com/office/drawing/2014/main" id="{202976CD-5F1B-6999-F7B0-180CBADAD042}"/>
              </a:ext>
            </a:extLst>
          </p:cNvPr>
          <p:cNvPicPr>
            <a:picLocks noChangeAspect="1"/>
          </p:cNvPicPr>
          <p:nvPr/>
        </p:nvPicPr>
        <p:blipFill>
          <a:blip r:embed="rId5"/>
          <a:stretch>
            <a:fillRect/>
          </a:stretch>
        </p:blipFill>
        <p:spPr>
          <a:xfrm>
            <a:off x="967440" y="3253425"/>
            <a:ext cx="4368000" cy="2520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FB82458D-39D6-6811-4A77-8038F2C1A045}"/>
              </a:ext>
            </a:extLst>
          </p:cNvPr>
          <p:cNvPicPr>
            <a:picLocks noChangeAspect="1"/>
          </p:cNvPicPr>
          <p:nvPr/>
        </p:nvPicPr>
        <p:blipFill>
          <a:blip r:embed="rId6"/>
          <a:stretch>
            <a:fillRect/>
          </a:stretch>
        </p:blipFill>
        <p:spPr>
          <a:xfrm>
            <a:off x="6790418" y="3256837"/>
            <a:ext cx="4368000" cy="2520000"/>
          </a:xfrm>
          <a:prstGeom prst="rect">
            <a:avLst/>
          </a:prstGeom>
        </p:spPr>
      </p:pic>
      <mc:AlternateContent xmlns:mc="http://schemas.openxmlformats.org/markup-compatibility/2006" xmlns:a14="http://schemas.microsoft.com/office/drawing/2010/main">
        <mc:Choice Requires="a14">
          <p:sp>
            <p:nvSpPr>
              <p:cNvPr id="27" name="Marcador de contenido 26">
                <a:extLst>
                  <a:ext uri="{FF2B5EF4-FFF2-40B4-BE49-F238E27FC236}">
                    <a16:creationId xmlns:a16="http://schemas.microsoft.com/office/drawing/2014/main" id="{024E9B1E-CD71-E231-42B0-94B4325A5394}"/>
                  </a:ext>
                </a:extLst>
              </p:cNvPr>
              <p:cNvSpPr txBox="1">
                <a:spLocks/>
              </p:cNvSpPr>
              <p:nvPr/>
            </p:nvSpPr>
            <p:spPr>
              <a:xfrm>
                <a:off x="516700" y="2888300"/>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=2.72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=2.69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7" name="Marcador de contenido 26">
                <a:extLst>
                  <a:ext uri="{FF2B5EF4-FFF2-40B4-BE49-F238E27FC236}">
                    <a16:creationId xmlns:a16="http://schemas.microsoft.com/office/drawing/2014/main" id="{024E9B1E-CD71-E231-42B0-94B4325A5394}"/>
                  </a:ext>
                </a:extLst>
              </p:cNvPr>
              <p:cNvSpPr txBox="1">
                <a:spLocks noRot="1" noChangeAspect="1" noMove="1" noResize="1" noEditPoints="1" noAdjustHandles="1" noChangeArrowheads="1" noChangeShapeType="1" noTextEdit="1"/>
              </p:cNvSpPr>
              <p:nvPr/>
            </p:nvSpPr>
            <p:spPr>
              <a:xfrm>
                <a:off x="516700" y="2888300"/>
                <a:ext cx="5269480" cy="365125"/>
              </a:xfrm>
              <a:prstGeom prst="rect">
                <a:avLst/>
              </a:prstGeom>
              <a:blipFill>
                <a:blip r:embed="rId7"/>
                <a:stretch>
                  <a:fillRect l="-1852" t="-3333" b="-18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Marcador de contenido 26">
                <a:extLst>
                  <a:ext uri="{FF2B5EF4-FFF2-40B4-BE49-F238E27FC236}">
                    <a16:creationId xmlns:a16="http://schemas.microsoft.com/office/drawing/2014/main" id="{0732872A-405B-2B78-4D20-ED9CB9DB9DEA}"/>
                  </a:ext>
                </a:extLst>
              </p:cNvPr>
              <p:cNvSpPr txBox="1">
                <a:spLocks/>
              </p:cNvSpPr>
              <p:nvPr/>
            </p:nvSpPr>
            <p:spPr>
              <a:xfrm>
                <a:off x="6339678" y="2888299"/>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3.3</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=2.25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=2.2</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8" name="Marcador de contenido 26">
                <a:extLst>
                  <a:ext uri="{FF2B5EF4-FFF2-40B4-BE49-F238E27FC236}">
                    <a16:creationId xmlns:a16="http://schemas.microsoft.com/office/drawing/2014/main" id="{0732872A-405B-2B78-4D20-ED9CB9DB9DEA}"/>
                  </a:ext>
                </a:extLst>
              </p:cNvPr>
              <p:cNvSpPr txBox="1">
                <a:spLocks noRot="1" noChangeAspect="1" noMove="1" noResize="1" noEditPoints="1" noAdjustHandles="1" noChangeArrowheads="1" noChangeShapeType="1" noTextEdit="1"/>
              </p:cNvSpPr>
              <p:nvPr/>
            </p:nvSpPr>
            <p:spPr>
              <a:xfrm>
                <a:off x="6339678" y="2888299"/>
                <a:ext cx="5269480" cy="365125"/>
              </a:xfrm>
              <a:prstGeom prst="rect">
                <a:avLst/>
              </a:prstGeom>
              <a:blipFill>
                <a:blip r:embed="rId8"/>
                <a:stretch>
                  <a:fillRect l="-1852" t="-3333" b="-18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Marcador de contenido 26">
                <a:extLst>
                  <a:ext uri="{FF2B5EF4-FFF2-40B4-BE49-F238E27FC236}">
                    <a16:creationId xmlns:a16="http://schemas.microsoft.com/office/drawing/2014/main" id="{F40D40E2-5B7E-56D8-32FF-1F7202644ED4}"/>
                  </a:ext>
                </a:extLst>
              </p:cNvPr>
              <p:cNvSpPr txBox="1">
                <a:spLocks/>
              </p:cNvSpPr>
              <p:nvPr/>
            </p:nvSpPr>
            <p:spPr>
              <a:xfrm>
                <a:off x="516700" y="5812188"/>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5.6</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=1.92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=1.9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9" name="Marcador de contenido 26">
                <a:extLst>
                  <a:ext uri="{FF2B5EF4-FFF2-40B4-BE49-F238E27FC236}">
                    <a16:creationId xmlns:a16="http://schemas.microsoft.com/office/drawing/2014/main" id="{F40D40E2-5B7E-56D8-32FF-1F7202644ED4}"/>
                  </a:ext>
                </a:extLst>
              </p:cNvPr>
              <p:cNvSpPr txBox="1">
                <a:spLocks noRot="1" noChangeAspect="1" noMove="1" noResize="1" noEditPoints="1" noAdjustHandles="1" noChangeArrowheads="1" noChangeShapeType="1" noTextEdit="1"/>
              </p:cNvSpPr>
              <p:nvPr/>
            </p:nvSpPr>
            <p:spPr>
              <a:xfrm>
                <a:off x="516700" y="5812188"/>
                <a:ext cx="5269480" cy="365125"/>
              </a:xfrm>
              <a:prstGeom prst="rect">
                <a:avLst/>
              </a:prstGeom>
              <a:blipFill>
                <a:blip r:embed="rId9"/>
                <a:stretch>
                  <a:fillRect l="-1852" t="-3333"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Marcador de contenido 26">
                <a:extLst>
                  <a:ext uri="{FF2B5EF4-FFF2-40B4-BE49-F238E27FC236}">
                    <a16:creationId xmlns:a16="http://schemas.microsoft.com/office/drawing/2014/main" id="{3B2D425D-4925-19F3-4267-8732AC55F809}"/>
                  </a:ext>
                </a:extLst>
              </p:cNvPr>
              <p:cNvSpPr txBox="1">
                <a:spLocks/>
              </p:cNvSpPr>
              <p:nvPr/>
            </p:nvSpPr>
            <p:spPr>
              <a:xfrm>
                <a:off x="6354136" y="5770674"/>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10</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=1.49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30" name="Marcador de contenido 26">
                <a:extLst>
                  <a:ext uri="{FF2B5EF4-FFF2-40B4-BE49-F238E27FC236}">
                    <a16:creationId xmlns:a16="http://schemas.microsoft.com/office/drawing/2014/main" id="{3B2D425D-4925-19F3-4267-8732AC55F809}"/>
                  </a:ext>
                </a:extLst>
              </p:cNvPr>
              <p:cNvSpPr txBox="1">
                <a:spLocks noRot="1" noChangeAspect="1" noMove="1" noResize="1" noEditPoints="1" noAdjustHandles="1" noChangeArrowheads="1" noChangeShapeType="1" noTextEdit="1"/>
              </p:cNvSpPr>
              <p:nvPr/>
            </p:nvSpPr>
            <p:spPr>
              <a:xfrm>
                <a:off x="6354136" y="5770674"/>
                <a:ext cx="5269480" cy="365125"/>
              </a:xfrm>
              <a:prstGeom prst="rect">
                <a:avLst/>
              </a:prstGeom>
              <a:blipFill>
                <a:blip r:embed="rId10"/>
                <a:stretch>
                  <a:fillRect l="-1734" t="-5000" b="-18333"/>
                </a:stretch>
              </a:blipFill>
            </p:spPr>
            <p:txBody>
              <a:bodyPr/>
              <a:lstStyle/>
              <a:p>
                <a:r>
                  <a:rPr lang="es-MX">
                    <a:noFill/>
                  </a:rPr>
                  <a:t> </a:t>
                </a:r>
              </a:p>
            </p:txBody>
          </p:sp>
        </mc:Fallback>
      </mc:AlternateContent>
      <p:sp>
        <p:nvSpPr>
          <p:cNvPr id="2" name="CuadroTexto 1">
            <a:extLst>
              <a:ext uri="{FF2B5EF4-FFF2-40B4-BE49-F238E27FC236}">
                <a16:creationId xmlns:a16="http://schemas.microsoft.com/office/drawing/2014/main" id="{A504F576-1E86-AB8E-DF52-96B61CF6F93E}"/>
              </a:ext>
            </a:extLst>
          </p:cNvPr>
          <p:cNvSpPr txBox="1"/>
          <p:nvPr/>
        </p:nvSpPr>
        <p:spPr>
          <a:xfrm>
            <a:off x="3978009" y="116285"/>
            <a:ext cx="3900748" cy="276999"/>
          </a:xfrm>
          <a:prstGeom prst="rect">
            <a:avLst/>
          </a:prstGeom>
          <a:noFill/>
        </p:spPr>
        <p:txBody>
          <a:bodyPr wrap="none" lIns="0" tIns="0" rIns="0" bIns="0" rtlCol="0">
            <a:spAutoFit/>
          </a:bodyPr>
          <a:lstStyle/>
          <a:p>
            <a:pPr algn="l"/>
            <a:r>
              <a:rPr lang="es-MX" dirty="0"/>
              <a:t>Ejemplo de medición cuando </a:t>
            </a:r>
            <a:r>
              <a:rPr lang="es-MX" dirty="0" err="1"/>
              <a:t>Vin</a:t>
            </a:r>
            <a:r>
              <a:rPr lang="es-MX" dirty="0"/>
              <a:t> = 3V</a:t>
            </a:r>
          </a:p>
        </p:txBody>
      </p:sp>
    </p:spTree>
    <p:extLst>
      <p:ext uri="{BB962C8B-B14F-4D97-AF65-F5344CB8AC3E}">
        <p14:creationId xmlns:p14="http://schemas.microsoft.com/office/powerpoint/2010/main" val="270888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2B5F3-5261-4C14-B55C-31F84A743D22}"/>
              </a:ext>
            </a:extLst>
          </p:cNvPr>
          <p:cNvSpPr>
            <a:spLocks noGrp="1"/>
          </p:cNvSpPr>
          <p:nvPr>
            <p:ph type="title"/>
          </p:nvPr>
        </p:nvSpPr>
        <p:spPr/>
        <p:txBody>
          <a:bodyPr/>
          <a:lstStyle/>
          <a:p>
            <a:r>
              <a:rPr lang="es-MX" dirty="0"/>
              <a:t>¿Cómo emular un microbolómetro?</a:t>
            </a:r>
          </a:p>
        </p:txBody>
      </p:sp>
      <p:sp>
        <p:nvSpPr>
          <p:cNvPr id="3" name="Marcador de contenido 2">
            <a:extLst>
              <a:ext uri="{FF2B5EF4-FFF2-40B4-BE49-F238E27FC236}">
                <a16:creationId xmlns:a16="http://schemas.microsoft.com/office/drawing/2014/main" id="{4BE99502-8BB3-88C4-473F-C5840E2FD39B}"/>
              </a:ext>
            </a:extLst>
          </p:cNvPr>
          <p:cNvSpPr>
            <a:spLocks noGrp="1"/>
          </p:cNvSpPr>
          <p:nvPr>
            <p:ph sz="half" idx="1"/>
          </p:nvPr>
        </p:nvSpPr>
        <p:spPr>
          <a:xfrm>
            <a:off x="407986" y="1598658"/>
            <a:ext cx="11380813" cy="4018371"/>
          </a:xfrm>
        </p:spPr>
        <p:txBody>
          <a:bodyPr/>
          <a:lstStyle/>
          <a:p>
            <a:pPr algn="just"/>
            <a:r>
              <a:rPr lang="es-MX" b="0" dirty="0"/>
              <a:t>Se eligieron componentes como una fotorresistencia y un fototransistor para emular el comportamiento de un microbolómetro.</a:t>
            </a:r>
          </a:p>
          <a:p>
            <a:pPr algn="just"/>
            <a:r>
              <a:rPr lang="es-MX" b="0" dirty="0"/>
              <a:t>La fotorresistencia responde a la luz con una disminución en la resistencia cuando la luz aumenta, y mayor resistencia cuando la luz disminuye. </a:t>
            </a:r>
          </a:p>
          <a:p>
            <a:pPr algn="just"/>
            <a:r>
              <a:rPr lang="es-MX" b="0" dirty="0"/>
              <a:t>En el caso del fototransistor, mayor luz genera un aumento de la corriente, mientras que menor luz reduce la corriente.</a:t>
            </a:r>
          </a:p>
          <a:p>
            <a:pPr algn="just"/>
            <a:endParaRPr lang="es-MX" b="0" dirty="0"/>
          </a:p>
          <a:p>
            <a:pPr algn="just"/>
            <a:r>
              <a:rPr lang="es-MX" dirty="0"/>
              <a:t>Primero se </a:t>
            </a:r>
            <a:r>
              <a:rPr lang="es-MX" b="1" dirty="0"/>
              <a:t>caracterizó la fotorresistencia</a:t>
            </a:r>
            <a:r>
              <a:rPr lang="es-MX" dirty="0"/>
              <a:t> para evaluar su factibilidad en la generación de una imagen.</a:t>
            </a:r>
            <a:endParaRPr lang="es-MX" b="0" dirty="0"/>
          </a:p>
        </p:txBody>
      </p:sp>
      <p:sp>
        <p:nvSpPr>
          <p:cNvPr id="4" name="Marcador de fecha 3">
            <a:extLst>
              <a:ext uri="{FF2B5EF4-FFF2-40B4-BE49-F238E27FC236}">
                <a16:creationId xmlns:a16="http://schemas.microsoft.com/office/drawing/2014/main" id="{B401600B-8F44-C497-4DFC-7A2D91AD397A}"/>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62B70DD-B03D-8C76-44BD-56915B4E566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0E4C39A-2BD3-FCF1-1CCE-AAB2E45AB511}"/>
              </a:ext>
            </a:extLst>
          </p:cNvPr>
          <p:cNvSpPr>
            <a:spLocks noGrp="1"/>
          </p:cNvSpPr>
          <p:nvPr>
            <p:ph type="sldNum" sz="quarter" idx="16"/>
          </p:nvPr>
        </p:nvSpPr>
        <p:spPr/>
        <p:txBody>
          <a:bodyPr/>
          <a:lstStyle/>
          <a:p>
            <a:fld id="{36B5EA5A-BC32-A742-B11B-8E7414D5B535}" type="slidenum">
              <a:rPr lang="en-US" smtClean="0"/>
              <a:pPr/>
              <a:t>65</a:t>
            </a:fld>
            <a:endParaRPr lang="en-US" dirty="0"/>
          </a:p>
        </p:txBody>
      </p:sp>
    </p:spTree>
    <p:extLst>
      <p:ext uri="{BB962C8B-B14F-4D97-AF65-F5344CB8AC3E}">
        <p14:creationId xmlns:p14="http://schemas.microsoft.com/office/powerpoint/2010/main" val="2005049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17BF83-14F0-1767-2BF7-33D68123E223}"/>
              </a:ext>
            </a:extLst>
          </p:cNvPr>
          <p:cNvSpPr>
            <a:spLocks noGrp="1"/>
          </p:cNvSpPr>
          <p:nvPr>
            <p:ph type="title"/>
          </p:nvPr>
        </p:nvSpPr>
        <p:spPr/>
        <p:txBody>
          <a:bodyPr/>
          <a:lstStyle/>
          <a:p>
            <a:r>
              <a:rPr lang="es-MX" dirty="0"/>
              <a:t>Resultados de caracterización de </a:t>
            </a:r>
            <a:r>
              <a:rPr lang="es-MX" dirty="0" err="1"/>
              <a:t>fotoresistencia</a:t>
            </a:r>
            <a:endParaRPr lang="es-MX" dirty="0"/>
          </a:p>
        </p:txBody>
      </p:sp>
      <p:sp>
        <p:nvSpPr>
          <p:cNvPr id="4" name="Marcador de fecha 3">
            <a:extLst>
              <a:ext uri="{FF2B5EF4-FFF2-40B4-BE49-F238E27FC236}">
                <a16:creationId xmlns:a16="http://schemas.microsoft.com/office/drawing/2014/main" id="{49DE4815-5FCD-2C0B-8136-232897ED936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30A2646-6AB9-8C3E-7664-3DD6498F585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547B0E9-95BE-B0ED-46B3-317D9E22AE61}"/>
              </a:ext>
            </a:extLst>
          </p:cNvPr>
          <p:cNvSpPr>
            <a:spLocks noGrp="1"/>
          </p:cNvSpPr>
          <p:nvPr>
            <p:ph type="sldNum" sz="quarter" idx="12"/>
          </p:nvPr>
        </p:nvSpPr>
        <p:spPr/>
        <p:txBody>
          <a:bodyPr/>
          <a:lstStyle/>
          <a:p>
            <a:fld id="{36B5EA5A-BC32-A742-B11B-8E7414D5B535}" type="slidenum">
              <a:rPr lang="en-US" smtClean="0"/>
              <a:pPr/>
              <a:t>66</a:t>
            </a:fld>
            <a:endParaRPr lang="en-US" dirty="0"/>
          </a:p>
        </p:txBody>
      </p:sp>
      <p:pic>
        <p:nvPicPr>
          <p:cNvPr id="15" name="Marcador de contenido 14" descr="Imagen que contiene tabla, agua, reloj, medidor&#10;&#10;Descripción generada automáticamente">
            <a:extLst>
              <a:ext uri="{FF2B5EF4-FFF2-40B4-BE49-F238E27FC236}">
                <a16:creationId xmlns:a16="http://schemas.microsoft.com/office/drawing/2014/main" id="{361F6398-C048-2E83-7D3A-CC2A490736C9}"/>
              </a:ext>
            </a:extLst>
          </p:cNvPr>
          <p:cNvPicPr>
            <a:picLocks noGrp="1" noChangeAspect="1"/>
          </p:cNvPicPr>
          <p:nvPr>
            <p:ph idx="1"/>
          </p:nvPr>
        </p:nvPicPr>
        <p:blipFill>
          <a:blip r:embed="rId3"/>
          <a:stretch>
            <a:fillRect/>
          </a:stretch>
        </p:blipFill>
        <p:spPr>
          <a:xfrm>
            <a:off x="407988" y="3302949"/>
            <a:ext cx="5292000" cy="2880000"/>
          </a:xfrm>
        </p:spPr>
      </p:pic>
      <mc:AlternateContent xmlns:mc="http://schemas.openxmlformats.org/markup-compatibility/2006" xmlns:a14="http://schemas.microsoft.com/office/drawing/2010/main">
        <mc:Choice Requires="a14">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1702">
                    <a:tc>
                      <a:txBody>
                        <a:bodyPr/>
                        <a:lstStyle/>
                        <a:p>
                          <a:pPr algn="ct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𝑽</m:t>
                                    </m:r>
                                  </m:e>
                                  <m:sub>
                                    <m:r>
                                      <a:rPr lang="es-MX" sz="1800" b="1" i="1" smtClean="0">
                                        <a:latin typeface="Cambria Math" panose="02040503050406030204" pitchFamily="18" charset="0"/>
                                      </a:rPr>
                                      <m:t>𝑭𝒖𝒆𝒏𝒕𝒆</m:t>
                                    </m:r>
                                  </m:sub>
                                </m:sSub>
                              </m:oMath>
                            </m:oMathPara>
                          </a14:m>
                          <a:endParaRPr lang="es-MX" sz="1800" dirty="0"/>
                        </a:p>
                      </a:txBody>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pPr algn="ctr"/>
                          <a14:m>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𝑹</m:t>
                                  </m:r>
                                </m:e>
                                <m:sub>
                                  <m:r>
                                    <a:rPr lang="es-MX" sz="1800" b="1" i="1" smtClean="0">
                                      <a:latin typeface="Cambria Math" panose="02040503050406030204" pitchFamily="18" charset="0"/>
                                    </a:rPr>
                                    <m:t>𝒎𝒆𝒅</m:t>
                                  </m:r>
                                </m:sub>
                              </m:sSub>
                            </m:oMath>
                          </a14:m>
                          <a:r>
                            <a:rPr lang="es-MX" sz="1800" dirty="0"/>
                            <a:t> (k</a:t>
                          </a:r>
                          <a:r>
                            <a:rPr lang="el-GR" sz="1800" dirty="0"/>
                            <a:t>Ω</a:t>
                          </a:r>
                          <a:r>
                            <a:rPr lang="es-MX" sz="1800" dirty="0"/>
                            <a:t>)</a:t>
                          </a:r>
                        </a:p>
                      </a:txBody>
                      <a:tcPr/>
                    </a:tc>
                    <a:extLst>
                      <a:ext uri="{0D108BD9-81ED-4DB2-BD59-A6C34878D82A}">
                        <a16:rowId xmlns:a16="http://schemas.microsoft.com/office/drawing/2014/main" val="1001990088"/>
                      </a:ext>
                    </a:extLst>
                  </a:tr>
                  <a:tr h="355677">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55677">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55677">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55677">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Choice>
        <mc:Fallback xmlns="">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5760">
                    <a:tc>
                      <a:txBody>
                        <a:bodyPr/>
                        <a:lstStyle/>
                        <a:p>
                          <a:endParaRPr lang="es-MX"/>
                        </a:p>
                      </a:txBody>
                      <a:tcPr>
                        <a:blipFill>
                          <a:blip r:embed="rId4"/>
                          <a:stretch>
                            <a:fillRect t="-8333" r="-200926" b="-1226667"/>
                          </a:stretch>
                        </a:blipFill>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endParaRPr lang="es-MX"/>
                        </a:p>
                      </a:txBody>
                      <a:tcPr>
                        <a:blipFill>
                          <a:blip r:embed="rId4"/>
                          <a:stretch>
                            <a:fillRect l="-200309" t="-8333" r="-617" b="-1226667"/>
                          </a:stretch>
                        </a:blipFill>
                      </a:tcPr>
                    </a:tc>
                    <a:extLst>
                      <a:ext uri="{0D108BD9-81ED-4DB2-BD59-A6C34878D82A}">
                        <a16:rowId xmlns:a16="http://schemas.microsoft.com/office/drawing/2014/main" val="1001990088"/>
                      </a:ext>
                    </a:extLst>
                  </a:tr>
                  <a:tr h="365760">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65760">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65760">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65760">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Fallback>
      </mc:AlternateContent>
      <p:sp>
        <p:nvSpPr>
          <p:cNvPr id="16" name="CuadroTexto 15">
            <a:extLst>
              <a:ext uri="{FF2B5EF4-FFF2-40B4-BE49-F238E27FC236}">
                <a16:creationId xmlns:a16="http://schemas.microsoft.com/office/drawing/2014/main" id="{C8A7259C-4F8E-65F3-AF73-18E966076936}"/>
              </a:ext>
            </a:extLst>
          </p:cNvPr>
          <p:cNvSpPr txBox="1"/>
          <p:nvPr/>
        </p:nvSpPr>
        <p:spPr>
          <a:xfrm>
            <a:off x="420703" y="1449388"/>
            <a:ext cx="5292000" cy="1754326"/>
          </a:xfrm>
          <a:prstGeom prst="rect">
            <a:avLst/>
          </a:prstGeom>
          <a:noFill/>
        </p:spPr>
        <p:txBody>
          <a:bodyPr wrap="square">
            <a:spAutoFit/>
          </a:bodyPr>
          <a:lstStyle/>
          <a:p>
            <a:pPr algn="just"/>
            <a:r>
              <a:rPr lang="es-MX" dirty="0">
                <a:solidFill>
                  <a:schemeClr val="bg2">
                    <a:lumMod val="10000"/>
                  </a:schemeClr>
                </a:solidFill>
              </a:rPr>
              <a:t>Se definió el voltaje adecuado para alimentar el LED de 3W, su brillo varía según el voltaje aplicado. Se alimentó el LED con 3V, 3.3V y 3.5V, variando el </a:t>
            </a:r>
            <a:r>
              <a:rPr lang="es-MX" dirty="0" err="1">
                <a:solidFill>
                  <a:schemeClr val="bg2">
                    <a:lumMod val="10000"/>
                  </a:schemeClr>
                </a:solidFill>
              </a:rPr>
              <a:t>duty</a:t>
            </a:r>
            <a:r>
              <a:rPr lang="es-MX" dirty="0">
                <a:solidFill>
                  <a:schemeClr val="bg2">
                    <a:lumMod val="10000"/>
                  </a:schemeClr>
                </a:solidFill>
              </a:rPr>
              <a:t> </a:t>
            </a:r>
            <a:r>
              <a:rPr lang="es-MX" dirty="0" err="1">
                <a:solidFill>
                  <a:schemeClr val="bg2">
                    <a:lumMod val="10000"/>
                  </a:schemeClr>
                </a:solidFill>
              </a:rPr>
              <a:t>cycle</a:t>
            </a:r>
            <a:r>
              <a:rPr lang="es-MX" dirty="0">
                <a:solidFill>
                  <a:schemeClr val="bg2">
                    <a:lumMod val="10000"/>
                  </a:schemeClr>
                </a:solidFill>
              </a:rPr>
              <a:t> del PWM.</a:t>
            </a:r>
          </a:p>
          <a:p>
            <a:pPr algn="just"/>
            <a:r>
              <a:rPr lang="es-MX" dirty="0">
                <a:solidFill>
                  <a:schemeClr val="bg2">
                    <a:lumMod val="10000"/>
                  </a:schemeClr>
                </a:solidFill>
              </a:rPr>
              <a:t>Se midió la resistencia de la fotorresistencia en cada caso.</a:t>
            </a:r>
          </a:p>
        </p:txBody>
      </p:sp>
    </p:spTree>
    <p:extLst>
      <p:ext uri="{BB962C8B-B14F-4D97-AF65-F5344CB8AC3E}">
        <p14:creationId xmlns:p14="http://schemas.microsoft.com/office/powerpoint/2010/main" val="2585254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CC15A6-E2FF-7058-B59B-8DD1B3478BA9}"/>
              </a:ext>
            </a:extLst>
          </p:cNvPr>
          <p:cNvSpPr>
            <a:spLocks noGrp="1"/>
          </p:cNvSpPr>
          <p:nvPr>
            <p:ph type="title"/>
          </p:nvPr>
        </p:nvSpPr>
        <p:spPr/>
        <p:txBody>
          <a:bodyPr/>
          <a:lstStyle/>
          <a:p>
            <a:r>
              <a:rPr lang="es-MX" dirty="0" err="1"/>
              <a:t>Setup</a:t>
            </a:r>
            <a:r>
              <a:rPr lang="es-MX" dirty="0"/>
              <a:t> para respuesta lumínica</a:t>
            </a:r>
          </a:p>
        </p:txBody>
      </p:sp>
      <p:sp>
        <p:nvSpPr>
          <p:cNvPr id="4" name="Marcador de fecha 3">
            <a:extLst>
              <a:ext uri="{FF2B5EF4-FFF2-40B4-BE49-F238E27FC236}">
                <a16:creationId xmlns:a16="http://schemas.microsoft.com/office/drawing/2014/main" id="{B8BEF00D-91A6-BC6C-E159-804475965AD6}"/>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4D75D30-F095-9D55-1513-65922899D2E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C19D88-37B1-FA16-F3C7-68782DC3879F}"/>
              </a:ext>
            </a:extLst>
          </p:cNvPr>
          <p:cNvSpPr>
            <a:spLocks noGrp="1"/>
          </p:cNvSpPr>
          <p:nvPr>
            <p:ph type="sldNum" sz="quarter" idx="12"/>
          </p:nvPr>
        </p:nvSpPr>
        <p:spPr/>
        <p:txBody>
          <a:bodyPr/>
          <a:lstStyle/>
          <a:p>
            <a:fld id="{36B5EA5A-BC32-A742-B11B-8E7414D5B535}" type="slidenum">
              <a:rPr lang="en-US" smtClean="0"/>
              <a:pPr/>
              <a:t>67</a:t>
            </a:fld>
            <a:endParaRPr lang="en-US" dirty="0"/>
          </a:p>
        </p:txBody>
      </p:sp>
      <p:pic>
        <p:nvPicPr>
          <p:cNvPr id="8" name="Marcador de contenido 7" descr="Imagen que contiene agua, competencia de atletismo, hombre, jugando&#10;&#10;Descripción generada automáticamente">
            <a:extLst>
              <a:ext uri="{FF2B5EF4-FFF2-40B4-BE49-F238E27FC236}">
                <a16:creationId xmlns:a16="http://schemas.microsoft.com/office/drawing/2014/main" id="{E6039792-06A8-889F-7B22-9C6AD508521A}"/>
              </a:ext>
            </a:extLst>
          </p:cNvPr>
          <p:cNvPicPr>
            <a:picLocks noChangeAspect="1"/>
          </p:cNvPicPr>
          <p:nvPr/>
        </p:nvPicPr>
        <p:blipFill>
          <a:blip r:embed="rId2"/>
          <a:stretch>
            <a:fillRect/>
          </a:stretch>
        </p:blipFill>
        <p:spPr>
          <a:xfrm>
            <a:off x="8075613" y="1656955"/>
            <a:ext cx="3208044" cy="4550418"/>
          </a:xfrm>
          <a:prstGeom prst="rect">
            <a:avLst/>
          </a:prstGeom>
        </p:spPr>
      </p:pic>
      <p:sp>
        <p:nvSpPr>
          <p:cNvPr id="10" name="Marcador de contenido 9">
            <a:extLst>
              <a:ext uri="{FF2B5EF4-FFF2-40B4-BE49-F238E27FC236}">
                <a16:creationId xmlns:a16="http://schemas.microsoft.com/office/drawing/2014/main" id="{C9A1B98D-C02A-204E-4447-91BD3936F94E}"/>
              </a:ext>
            </a:extLst>
          </p:cNvPr>
          <p:cNvSpPr>
            <a:spLocks noGrp="1"/>
          </p:cNvSpPr>
          <p:nvPr>
            <p:ph idx="1"/>
          </p:nvPr>
        </p:nvSpPr>
        <p:spPr>
          <a:xfrm>
            <a:off x="407989" y="2708275"/>
            <a:ext cx="7524749" cy="2232025"/>
          </a:xfrm>
        </p:spPr>
        <p:txBody>
          <a:bodyPr/>
          <a:lstStyle/>
          <a:p>
            <a:r>
              <a:rPr lang="es-MX" b="0" dirty="0">
                <a:solidFill>
                  <a:schemeClr val="bg2">
                    <a:lumMod val="10000"/>
                  </a:schemeClr>
                </a:solidFill>
              </a:rPr>
              <a:t>Se alimentó el LED de 3W con 3.3V y junto con la fotorresistencia se colocaron dentro de una caja obscura.</a:t>
            </a:r>
          </a:p>
          <a:p>
            <a:r>
              <a:rPr lang="es-MX" b="0" dirty="0">
                <a:solidFill>
                  <a:schemeClr val="bg2">
                    <a:lumMod val="10000"/>
                  </a:schemeClr>
                </a:solidFill>
              </a:rPr>
              <a:t>Con un circuito divisor de voltaje se obtuvieron las gráficas del comportamiento de la fotorresistencia con diferentes intensidades de luz.</a:t>
            </a:r>
          </a:p>
        </p:txBody>
      </p:sp>
    </p:spTree>
    <p:extLst>
      <p:ext uri="{BB962C8B-B14F-4D97-AF65-F5344CB8AC3E}">
        <p14:creationId xmlns:p14="http://schemas.microsoft.com/office/powerpoint/2010/main" val="4212171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Diseño de PCB</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68</a:t>
            </a:fld>
            <a:endParaRPr lang="en-US" dirty="0"/>
          </a:p>
        </p:txBody>
      </p:sp>
    </p:spTree>
    <p:extLst>
      <p:ext uri="{BB962C8B-B14F-4D97-AF65-F5344CB8AC3E}">
        <p14:creationId xmlns:p14="http://schemas.microsoft.com/office/powerpoint/2010/main" val="3423026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0FFF213-1F40-7A6F-E31D-A55066E2991C}"/>
              </a:ext>
            </a:extLst>
          </p:cNvPr>
          <p:cNvSpPr>
            <a:spLocks noGrp="1"/>
          </p:cNvSpPr>
          <p:nvPr>
            <p:ph idx="1"/>
          </p:nvPr>
        </p:nvSpPr>
        <p:spPr>
          <a:xfrm>
            <a:off x="407989" y="1592263"/>
            <a:ext cx="5616574" cy="4608512"/>
          </a:xfrm>
        </p:spPr>
        <p:txBody>
          <a:bodyPr>
            <a:normAutofit/>
          </a:bodyPr>
          <a:lstStyle/>
          <a:p>
            <a:pPr algn="just"/>
            <a:r>
              <a:rPr lang="es-MX" b="0" dirty="0"/>
              <a:t>Se realizó una búsqueda de componentes para el arreglo de 8x8 y se seleccionó el fototransistor </a:t>
            </a:r>
            <a:r>
              <a:rPr lang="es-MX" dirty="0"/>
              <a:t>ALS-PT19-315C</a:t>
            </a:r>
            <a:r>
              <a:rPr lang="es-MX" b="0" dirty="0"/>
              <a:t>, el cual tiene las siguientes características:</a:t>
            </a:r>
          </a:p>
          <a:p>
            <a:pPr marL="342900" indent="-342900" algn="just">
              <a:buFont typeface="Arial" panose="020B0604020202020204" pitchFamily="34" charset="0"/>
              <a:buChar char="•"/>
            </a:pPr>
            <a:r>
              <a:rPr lang="es-MX" dirty="0"/>
              <a:t>Tiempo de respuesta: 0.11ms</a:t>
            </a:r>
          </a:p>
          <a:p>
            <a:pPr marL="342900" indent="-342900" algn="just">
              <a:buFont typeface="Arial" panose="020B0604020202020204" pitchFamily="34" charset="0"/>
              <a:buChar char="•"/>
            </a:pPr>
            <a:r>
              <a:rPr lang="es-MX" dirty="0"/>
              <a:t>Precio accesible: $0.26 </a:t>
            </a:r>
            <a:r>
              <a:rPr lang="es-MX" b="0" dirty="0"/>
              <a:t>(</a:t>
            </a:r>
            <a:r>
              <a:rPr lang="es-MX" b="0" dirty="0" err="1"/>
              <a:t>DigiKey</a:t>
            </a:r>
            <a:r>
              <a:rPr lang="es-MX" b="0" dirty="0"/>
              <a:t>, &gt;100pcs)</a:t>
            </a:r>
          </a:p>
          <a:p>
            <a:pPr marL="342900" indent="-342900" algn="just">
              <a:buFont typeface="Arial" panose="020B0604020202020204" pitchFamily="34" charset="0"/>
              <a:buChar char="•"/>
            </a:pPr>
            <a:r>
              <a:rPr lang="es-MX" dirty="0"/>
              <a:t>Popularidad</a:t>
            </a:r>
          </a:p>
          <a:p>
            <a:pPr marL="342900" indent="-342900" algn="just">
              <a:buFont typeface="Arial" panose="020B0604020202020204" pitchFamily="34" charset="0"/>
              <a:buChar char="•"/>
            </a:pPr>
            <a:r>
              <a:rPr lang="es-MX" dirty="0"/>
              <a:t>Disponibilidad en stock</a:t>
            </a:r>
          </a:p>
          <a:p>
            <a:pPr marL="342900" indent="-342900" algn="just">
              <a:buFont typeface="Arial" panose="020B0604020202020204" pitchFamily="34" charset="0"/>
              <a:buChar char="•"/>
            </a:pPr>
            <a:r>
              <a:rPr lang="es-MX" b="0" dirty="0"/>
              <a:t>Detecta luz visible</a:t>
            </a:r>
          </a:p>
          <a:p>
            <a:pPr marL="342900" indent="-342900" algn="just">
              <a:buFont typeface="Arial" panose="020B0604020202020204" pitchFamily="34" charset="0"/>
              <a:buChar char="•"/>
            </a:pPr>
            <a:r>
              <a:rPr lang="es-MX" b="0" dirty="0"/>
              <a:t>Dimensiones: 1.7mm(L)*0.8mm(W)*0.6mm(H)</a:t>
            </a:r>
          </a:p>
          <a:p>
            <a:pPr marL="342900" indent="-342900" algn="just">
              <a:buFont typeface="Arial" panose="020B0604020202020204" pitchFamily="34" charset="0"/>
              <a:buChar char="•"/>
            </a:pPr>
            <a:r>
              <a:rPr lang="es-MX" b="0" dirty="0"/>
              <a:t>Voltaje de alimentación: 2.5V – 5.5V</a:t>
            </a:r>
          </a:p>
          <a:p>
            <a:endParaRPr lang="es-MX" b="0" dirty="0"/>
          </a:p>
        </p:txBody>
      </p:sp>
      <p:sp>
        <p:nvSpPr>
          <p:cNvPr id="3" name="Título 2">
            <a:extLst>
              <a:ext uri="{FF2B5EF4-FFF2-40B4-BE49-F238E27FC236}">
                <a16:creationId xmlns:a16="http://schemas.microsoft.com/office/drawing/2014/main" id="{9211B492-6E33-329C-5FAB-B4064A25FF42}"/>
              </a:ext>
            </a:extLst>
          </p:cNvPr>
          <p:cNvSpPr>
            <a:spLocks noGrp="1"/>
          </p:cNvSpPr>
          <p:nvPr>
            <p:ph type="title"/>
          </p:nvPr>
        </p:nvSpPr>
        <p:spPr/>
        <p:txBody>
          <a:bodyPr/>
          <a:lstStyle/>
          <a:p>
            <a:r>
              <a:rPr lang="es-MX" dirty="0"/>
              <a:t>Búsqueda y selección de componentes</a:t>
            </a:r>
          </a:p>
        </p:txBody>
      </p:sp>
      <p:sp>
        <p:nvSpPr>
          <p:cNvPr id="4" name="Marcador de fecha 3">
            <a:extLst>
              <a:ext uri="{FF2B5EF4-FFF2-40B4-BE49-F238E27FC236}">
                <a16:creationId xmlns:a16="http://schemas.microsoft.com/office/drawing/2014/main" id="{676F5430-8500-E0BC-6386-5F45899990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DC6A7D5-7A38-41FC-D2D5-EDDA376BF7A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917A05-74B0-8A7A-054D-D09D1782CA9A}"/>
              </a:ext>
            </a:extLst>
          </p:cNvPr>
          <p:cNvSpPr>
            <a:spLocks noGrp="1"/>
          </p:cNvSpPr>
          <p:nvPr>
            <p:ph type="sldNum" sz="quarter" idx="12"/>
          </p:nvPr>
        </p:nvSpPr>
        <p:spPr/>
        <p:txBody>
          <a:bodyPr/>
          <a:lstStyle/>
          <a:p>
            <a:fld id="{36B5EA5A-BC32-A742-B11B-8E7414D5B535}" type="slidenum">
              <a:rPr lang="en-US" smtClean="0"/>
              <a:pPr/>
              <a:t>69</a:t>
            </a:fld>
            <a:endParaRPr lang="en-US" dirty="0"/>
          </a:p>
        </p:txBody>
      </p:sp>
      <p:pic>
        <p:nvPicPr>
          <p:cNvPr id="8" name="Imagen 7" descr="Una caja de cartón&#10;&#10;Descripción generada automáticamente con confianza baja">
            <a:extLst>
              <a:ext uri="{FF2B5EF4-FFF2-40B4-BE49-F238E27FC236}">
                <a16:creationId xmlns:a16="http://schemas.microsoft.com/office/drawing/2014/main" id="{656C5D28-AE4C-0AC9-CE3C-EDCE669DA571}"/>
              </a:ext>
            </a:extLst>
          </p:cNvPr>
          <p:cNvPicPr>
            <a:picLocks noChangeAspect="1"/>
          </p:cNvPicPr>
          <p:nvPr/>
        </p:nvPicPr>
        <p:blipFill>
          <a:blip r:embed="rId3"/>
          <a:srcRect l="17861" t="28981" r="21394" b="26800"/>
          <a:stretch/>
        </p:blipFill>
        <p:spPr>
          <a:xfrm>
            <a:off x="7253089" y="2410691"/>
            <a:ext cx="3471573" cy="2527070"/>
          </a:xfrm>
          <a:prstGeom prst="rect">
            <a:avLst/>
          </a:prstGeom>
        </p:spPr>
      </p:pic>
    </p:spTree>
    <p:extLst>
      <p:ext uri="{BB962C8B-B14F-4D97-AF65-F5344CB8AC3E}">
        <p14:creationId xmlns:p14="http://schemas.microsoft.com/office/powerpoint/2010/main" val="578303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lstStyle/>
          <a:p>
            <a:pPr marL="0" indent="0" algn="just">
              <a:buNone/>
            </a:pPr>
            <a:r>
              <a:rPr lang="es-ES" dirty="0"/>
              <a:t>U</a:t>
            </a:r>
            <a:r>
              <a:rPr lang="es-ES" noProof="0" dirty="0"/>
              <a:t>n detector infrarrojo es un dispositivo capaz de absorber parte de la energía infrarroja radiada hacia él, provocando una variación en alguna de sus propiedades eléctricas [13].</a:t>
            </a:r>
          </a:p>
          <a:p>
            <a:pPr marL="0" indent="0" algn="just">
              <a:buNone/>
            </a:pPr>
            <a:endParaRPr lang="es-ES" noProof="0" dirty="0"/>
          </a:p>
          <a:p>
            <a:pPr marL="0" indent="0" algn="just">
              <a:buNone/>
            </a:pPr>
            <a:r>
              <a:rPr lang="es-ES" b="0" noProof="0" dirty="0"/>
              <a:t>Podemos pensar en un detector infrarrojo como un transductor, el cual convierte un tipo de señal en otra; el detector infrarrojo convierte la radiación infrarroja incidente en una señal eléctrica [8].</a:t>
            </a:r>
          </a:p>
          <a:p>
            <a:pPr marL="0" indent="0" algn="just">
              <a:buNone/>
            </a:pPr>
            <a:endParaRPr lang="es-ES" b="0" dirty="0"/>
          </a:p>
          <a:p>
            <a:pPr marL="0" indent="0" algn="just">
              <a:buNone/>
            </a:pPr>
            <a:r>
              <a:rPr lang="es-ES" b="0" noProof="0" dirty="0"/>
              <a:t>Los detectores infrarrojos se pueden clasificar en dos categorías: </a:t>
            </a:r>
          </a:p>
          <a:p>
            <a:pPr algn="just"/>
            <a:r>
              <a:rPr lang="es-ES" b="0" noProof="0" dirty="0"/>
              <a:t>Detectores de fotones (interacción de fotones-electrones).</a:t>
            </a:r>
          </a:p>
          <a:p>
            <a:pPr algn="just"/>
            <a:r>
              <a:rPr lang="es-ES" b="0" dirty="0"/>
              <a:t>D</a:t>
            </a:r>
            <a:r>
              <a:rPr lang="es-ES" b="0" noProof="0" dirty="0" err="1"/>
              <a:t>etectores</a:t>
            </a:r>
            <a:r>
              <a:rPr lang="es-ES" b="0" noProof="0" dirty="0"/>
              <a:t> térmicos (</a:t>
            </a:r>
            <a:r>
              <a:rPr lang="es-ES" b="0" dirty="0"/>
              <a:t>cambio de temperatura</a:t>
            </a:r>
            <a:r>
              <a:rPr lang="es-ES" b="0" noProof="0" dirty="0"/>
              <a:t>).</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Sensores de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7</a:t>
            </a:fld>
            <a:endParaRPr lang="en-US" dirty="0"/>
          </a:p>
        </p:txBody>
      </p:sp>
    </p:spTree>
    <p:extLst>
      <p:ext uri="{BB962C8B-B14F-4D97-AF65-F5344CB8AC3E}">
        <p14:creationId xmlns:p14="http://schemas.microsoft.com/office/powerpoint/2010/main" val="4070653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D1DD04C-86EA-ACBD-996E-31F471DA115D}"/>
              </a:ext>
            </a:extLst>
          </p:cNvPr>
          <p:cNvSpPr>
            <a:spLocks noGrp="1"/>
          </p:cNvSpPr>
          <p:nvPr>
            <p:ph idx="1"/>
          </p:nvPr>
        </p:nvSpPr>
        <p:spPr>
          <a:xfrm>
            <a:off x="407987" y="1454573"/>
            <a:ext cx="11376024" cy="4970420"/>
          </a:xfrm>
        </p:spPr>
        <p:txBody>
          <a:bodyPr/>
          <a:lstStyle/>
          <a:p>
            <a:r>
              <a:rPr lang="es-MX" dirty="0"/>
              <a:t>1. Creación de librería de esquemáticos</a:t>
            </a:r>
          </a:p>
          <a:p>
            <a:r>
              <a:rPr lang="es-MX" b="0" dirty="0"/>
              <a:t>Entre los cuales se crearon los diagramas esquemáticos del fototransistor y </a:t>
            </a:r>
            <a:r>
              <a:rPr lang="es-MX" b="0" dirty="0" err="1"/>
              <a:t>header</a:t>
            </a:r>
            <a:r>
              <a:rPr lang="es-MX" b="0" dirty="0"/>
              <a:t> de 1x8.</a:t>
            </a:r>
          </a:p>
          <a:p>
            <a:endParaRPr lang="es-MX" b="0" dirty="0"/>
          </a:p>
          <a:p>
            <a:endParaRPr lang="es-MX" dirty="0"/>
          </a:p>
          <a:p>
            <a:pPr marL="457200" indent="-457200">
              <a:buFont typeface="+mj-lt"/>
              <a:buAutoNum type="arabicPeriod"/>
            </a:pPr>
            <a:endParaRPr lang="es-MX" dirty="0"/>
          </a:p>
          <a:p>
            <a:pPr marL="457200" indent="-457200">
              <a:buFont typeface="+mj-lt"/>
              <a:buAutoNum type="arabicPeriod"/>
            </a:pPr>
            <a:endParaRPr lang="es-MX" dirty="0"/>
          </a:p>
        </p:txBody>
      </p:sp>
      <p:sp>
        <p:nvSpPr>
          <p:cNvPr id="3" name="Título 2">
            <a:extLst>
              <a:ext uri="{FF2B5EF4-FFF2-40B4-BE49-F238E27FC236}">
                <a16:creationId xmlns:a16="http://schemas.microsoft.com/office/drawing/2014/main" id="{988CE31D-70CF-7786-FF4D-A7D83429EA4F}"/>
              </a:ext>
            </a:extLst>
          </p:cNvPr>
          <p:cNvSpPr>
            <a:spLocks noGrp="1"/>
          </p:cNvSpPr>
          <p:nvPr>
            <p:ph type="title"/>
          </p:nvPr>
        </p:nvSpPr>
        <p:spPr/>
        <p:txBody>
          <a:bodyPr/>
          <a:lstStyle/>
          <a:p>
            <a:r>
              <a:rPr lang="es-MX" dirty="0"/>
              <a:t>Diseño en ALTIUM (1)</a:t>
            </a:r>
          </a:p>
        </p:txBody>
      </p:sp>
      <p:sp>
        <p:nvSpPr>
          <p:cNvPr id="4" name="Marcador de fecha 3">
            <a:extLst>
              <a:ext uri="{FF2B5EF4-FFF2-40B4-BE49-F238E27FC236}">
                <a16:creationId xmlns:a16="http://schemas.microsoft.com/office/drawing/2014/main" id="{1047E19A-3F57-9166-3D73-6EDCD3A2100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A07928E3-8B02-BB24-3BC9-C3E69265B92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A28D470-F44B-A6EA-A1D5-D251B03172B4}"/>
              </a:ext>
            </a:extLst>
          </p:cNvPr>
          <p:cNvSpPr>
            <a:spLocks noGrp="1"/>
          </p:cNvSpPr>
          <p:nvPr>
            <p:ph type="sldNum" sz="quarter" idx="12"/>
          </p:nvPr>
        </p:nvSpPr>
        <p:spPr/>
        <p:txBody>
          <a:bodyPr/>
          <a:lstStyle/>
          <a:p>
            <a:fld id="{36B5EA5A-BC32-A742-B11B-8E7414D5B535}" type="slidenum">
              <a:rPr lang="en-US" smtClean="0"/>
              <a:pPr/>
              <a:t>70</a:t>
            </a:fld>
            <a:endParaRPr lang="en-US" dirty="0"/>
          </a:p>
        </p:txBody>
      </p:sp>
      <p:pic>
        <p:nvPicPr>
          <p:cNvPr id="10" name="Gráfico 9">
            <a:extLst>
              <a:ext uri="{FF2B5EF4-FFF2-40B4-BE49-F238E27FC236}">
                <a16:creationId xmlns:a16="http://schemas.microsoft.com/office/drawing/2014/main" id="{635CF52F-037E-A913-3B7D-02D225CB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134" y="2401270"/>
            <a:ext cx="5433731" cy="3600000"/>
          </a:xfrm>
          <a:prstGeom prst="rect">
            <a:avLst/>
          </a:prstGeom>
        </p:spPr>
      </p:pic>
    </p:spTree>
    <p:extLst>
      <p:ext uri="{BB962C8B-B14F-4D97-AF65-F5344CB8AC3E}">
        <p14:creationId xmlns:p14="http://schemas.microsoft.com/office/powerpoint/2010/main" val="1177402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14C93F-2C99-8922-9BF0-139AE860A22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9B4C560-0262-F284-5B8F-CEEF2A88425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9F7378-2D26-FFA0-AAC7-F52407E39F68}"/>
              </a:ext>
            </a:extLst>
          </p:cNvPr>
          <p:cNvSpPr>
            <a:spLocks noGrp="1"/>
          </p:cNvSpPr>
          <p:nvPr>
            <p:ph type="sldNum" sz="quarter" idx="12"/>
          </p:nvPr>
        </p:nvSpPr>
        <p:spPr/>
        <p:txBody>
          <a:bodyPr/>
          <a:lstStyle/>
          <a:p>
            <a:fld id="{36B5EA5A-BC32-A742-B11B-8E7414D5B535}" type="slidenum">
              <a:rPr lang="en-US" smtClean="0"/>
              <a:pPr/>
              <a:t>71</a:t>
            </a:fld>
            <a:endParaRPr lang="en-US" dirty="0"/>
          </a:p>
        </p:txBody>
      </p:sp>
      <p:pic>
        <p:nvPicPr>
          <p:cNvPr id="8" name="Gráfico 7">
            <a:extLst>
              <a:ext uri="{FF2B5EF4-FFF2-40B4-BE49-F238E27FC236}">
                <a16:creationId xmlns:a16="http://schemas.microsoft.com/office/drawing/2014/main" id="{A259371C-6EA6-6EE9-BC27-6D30524F2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75" y="1440462"/>
            <a:ext cx="5402868" cy="4657645"/>
          </a:xfrm>
          <a:prstGeom prst="rect">
            <a:avLst/>
          </a:prstGeom>
        </p:spPr>
      </p:pic>
      <p:sp>
        <p:nvSpPr>
          <p:cNvPr id="9" name="CuadroTexto 8">
            <a:extLst>
              <a:ext uri="{FF2B5EF4-FFF2-40B4-BE49-F238E27FC236}">
                <a16:creationId xmlns:a16="http://schemas.microsoft.com/office/drawing/2014/main" id="{DA4AECCD-1981-2D64-24BF-C5DFBB09E313}"/>
              </a:ext>
            </a:extLst>
          </p:cNvPr>
          <p:cNvSpPr txBox="1"/>
          <p:nvPr/>
        </p:nvSpPr>
        <p:spPr>
          <a:xfrm>
            <a:off x="6167438" y="1449388"/>
            <a:ext cx="5764237" cy="3554819"/>
          </a:xfrm>
          <a:prstGeom prst="rect">
            <a:avLst/>
          </a:prstGeom>
          <a:noFill/>
        </p:spPr>
        <p:txBody>
          <a:bodyPr wrap="square" lIns="0" tIns="0" rIns="0" bIns="0" rtlCol="0">
            <a:spAutoFit/>
          </a:bodyPr>
          <a:lstStyle/>
          <a:p>
            <a:r>
              <a:rPr lang="es-MX" sz="2100" b="1" dirty="0">
                <a:solidFill>
                  <a:schemeClr val="bg2">
                    <a:lumMod val="10000"/>
                  </a:schemeClr>
                </a:solidFill>
              </a:rPr>
              <a:t>2. Esquemático de matriz de fototransistores</a:t>
            </a:r>
          </a:p>
          <a:p>
            <a:endParaRPr lang="es-MX" sz="2100" dirty="0">
              <a:solidFill>
                <a:schemeClr val="bg2">
                  <a:lumMod val="10000"/>
                </a:schemeClr>
              </a:solidFill>
            </a:endParaRPr>
          </a:p>
          <a:p>
            <a:pPr algn="just"/>
            <a:r>
              <a:rPr lang="es-MX" sz="2100" dirty="0">
                <a:solidFill>
                  <a:schemeClr val="bg2">
                    <a:lumMod val="10000"/>
                  </a:schemeClr>
                </a:solidFill>
              </a:rPr>
              <a:t>En esta etapa, se realizaron las conexiones entre los componentes, asegurando que cada fototransistor y </a:t>
            </a:r>
            <a:r>
              <a:rPr lang="es-MX" sz="2100" dirty="0" err="1">
                <a:solidFill>
                  <a:schemeClr val="bg2">
                    <a:lumMod val="10000"/>
                  </a:schemeClr>
                </a:solidFill>
              </a:rPr>
              <a:t>header</a:t>
            </a:r>
            <a:r>
              <a:rPr lang="es-MX" sz="2100" dirty="0">
                <a:solidFill>
                  <a:schemeClr val="bg2">
                    <a:lumMod val="10000"/>
                  </a:schemeClr>
                </a:solidFill>
              </a:rPr>
              <a:t> estuvieran correctamente vinculados según el diseño</a:t>
            </a:r>
          </a:p>
          <a:p>
            <a:pPr algn="just"/>
            <a:r>
              <a:rPr lang="es-MX" sz="2100" dirty="0">
                <a:solidFill>
                  <a:schemeClr val="bg2">
                    <a:lumMod val="10000"/>
                  </a:schemeClr>
                </a:solidFill>
              </a:rPr>
              <a:t>de la matriz. </a:t>
            </a:r>
          </a:p>
          <a:p>
            <a:pPr algn="just"/>
            <a:endParaRPr lang="es-MX" sz="2100" dirty="0">
              <a:solidFill>
                <a:schemeClr val="bg2">
                  <a:lumMod val="10000"/>
                </a:schemeClr>
              </a:solidFill>
            </a:endParaRPr>
          </a:p>
          <a:p>
            <a:pPr algn="just"/>
            <a:r>
              <a:rPr lang="es-MX" sz="2100" dirty="0">
                <a:solidFill>
                  <a:schemeClr val="bg2">
                    <a:lumMod val="10000"/>
                  </a:schemeClr>
                </a:solidFill>
              </a:rPr>
              <a:t>Además, en este paso también se asignaron los nombres a las pistas de la PCB, lo que facilita la organización y el enrutamiento de las señales.</a:t>
            </a:r>
          </a:p>
        </p:txBody>
      </p:sp>
      <p:sp>
        <p:nvSpPr>
          <p:cNvPr id="3" name="Título 2">
            <a:extLst>
              <a:ext uri="{FF2B5EF4-FFF2-40B4-BE49-F238E27FC236}">
                <a16:creationId xmlns:a16="http://schemas.microsoft.com/office/drawing/2014/main" id="{90D41173-E214-E984-E8B9-C4E5D7A36AD6}"/>
              </a:ext>
            </a:extLst>
          </p:cNvPr>
          <p:cNvSpPr>
            <a:spLocks noGrp="1"/>
          </p:cNvSpPr>
          <p:nvPr>
            <p:ph type="title"/>
          </p:nvPr>
        </p:nvSpPr>
        <p:spPr>
          <a:xfrm>
            <a:off x="412775" y="375709"/>
            <a:ext cx="11376025" cy="1065742"/>
          </a:xfrm>
        </p:spPr>
        <p:txBody>
          <a:bodyPr/>
          <a:lstStyle/>
          <a:p>
            <a:r>
              <a:rPr lang="es-MX" dirty="0"/>
              <a:t>Diseño en ALTIUM (2)</a:t>
            </a:r>
          </a:p>
        </p:txBody>
      </p:sp>
    </p:spTree>
    <p:extLst>
      <p:ext uri="{BB962C8B-B14F-4D97-AF65-F5344CB8AC3E}">
        <p14:creationId xmlns:p14="http://schemas.microsoft.com/office/powerpoint/2010/main" val="2250301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A0C5824-8E7E-873C-FEA9-06879DDF94D2}"/>
              </a:ext>
            </a:extLst>
          </p:cNvPr>
          <p:cNvSpPr>
            <a:spLocks noGrp="1"/>
          </p:cNvSpPr>
          <p:nvPr>
            <p:ph sz="half" idx="1"/>
          </p:nvPr>
        </p:nvSpPr>
        <p:spPr>
          <a:xfrm>
            <a:off x="407987" y="1598613"/>
            <a:ext cx="5607551" cy="4608512"/>
          </a:xfrm>
        </p:spPr>
        <p:txBody>
          <a:bodyPr>
            <a:normAutofit/>
          </a:bodyPr>
          <a:lstStyle/>
          <a:p>
            <a:pPr algn="just"/>
            <a:r>
              <a:rPr lang="es-MX" dirty="0"/>
              <a:t>3. Creación de </a:t>
            </a:r>
            <a:r>
              <a:rPr lang="es-MX" dirty="0" err="1"/>
              <a:t>footprints</a:t>
            </a:r>
            <a:endParaRPr lang="es-MX" dirty="0"/>
          </a:p>
          <a:p>
            <a:pPr algn="just"/>
            <a:r>
              <a:rPr lang="es-MX" b="0" dirty="0"/>
              <a:t>Los </a:t>
            </a:r>
            <a:r>
              <a:rPr lang="es-MX" dirty="0"/>
              <a:t>fototransistores</a:t>
            </a:r>
            <a:r>
              <a:rPr lang="es-MX" b="0" dirty="0"/>
              <a:t> utilizados son de tipo </a:t>
            </a:r>
            <a:r>
              <a:rPr lang="es-MX" dirty="0"/>
              <a:t>SMD</a:t>
            </a:r>
            <a:r>
              <a:rPr lang="es-MX" b="0" dirty="0"/>
              <a:t> (Surface </a:t>
            </a:r>
            <a:r>
              <a:rPr lang="es-MX" b="0" dirty="0" err="1"/>
              <a:t>Mounting</a:t>
            </a:r>
            <a:r>
              <a:rPr lang="es-MX" b="0" dirty="0"/>
              <a:t> </a:t>
            </a:r>
            <a:r>
              <a:rPr lang="es-MX" b="0" dirty="0" err="1"/>
              <a:t>Device</a:t>
            </a:r>
            <a:r>
              <a:rPr lang="es-MX" b="0" dirty="0"/>
              <a:t>), lo que requiere </a:t>
            </a:r>
            <a:r>
              <a:rPr lang="es-MX" b="0" dirty="0" err="1"/>
              <a:t>pads</a:t>
            </a:r>
            <a:r>
              <a:rPr lang="es-MX" b="0" dirty="0"/>
              <a:t> específicos para montaje superficial.</a:t>
            </a:r>
          </a:p>
          <a:p>
            <a:pPr algn="just"/>
            <a:endParaRPr lang="es-MX" b="0" dirty="0"/>
          </a:p>
          <a:p>
            <a:pPr algn="just"/>
            <a:r>
              <a:rPr lang="es-MX" b="0" dirty="0"/>
              <a:t>Las dimensiones de los </a:t>
            </a:r>
            <a:r>
              <a:rPr lang="es-MX" b="0" dirty="0" err="1"/>
              <a:t>pads</a:t>
            </a:r>
            <a:r>
              <a:rPr lang="es-MX" b="0" dirty="0"/>
              <a:t> fueron encontradas en el </a:t>
            </a:r>
            <a:r>
              <a:rPr lang="es-MX" b="0" dirty="0" err="1"/>
              <a:t>datasheet</a:t>
            </a:r>
            <a:r>
              <a:rPr lang="es-MX" b="0" dirty="0"/>
              <a:t> de los componentes.</a:t>
            </a:r>
          </a:p>
          <a:p>
            <a:pPr algn="just"/>
            <a:r>
              <a:rPr lang="es-MX" dirty="0"/>
              <a:t>Dimensión de </a:t>
            </a:r>
            <a:r>
              <a:rPr lang="es-MX" dirty="0" err="1"/>
              <a:t>pad</a:t>
            </a:r>
            <a:r>
              <a:rPr lang="es-MX" dirty="0"/>
              <a:t>: </a:t>
            </a:r>
            <a:r>
              <a:rPr lang="es-MX" b="0" dirty="0"/>
              <a:t>0.8±0.1 mm</a:t>
            </a:r>
          </a:p>
          <a:p>
            <a:pPr algn="just"/>
            <a:r>
              <a:rPr lang="es-MX" dirty="0"/>
              <a:t>Pitch (distancia entre centros): </a:t>
            </a:r>
            <a:r>
              <a:rPr lang="es-MX" b="0" dirty="0"/>
              <a:t>1.5±0.1mm</a:t>
            </a:r>
          </a:p>
          <a:p>
            <a:endParaRPr lang="es-MX" b="0" dirty="0"/>
          </a:p>
          <a:p>
            <a:endParaRPr lang="es-MX" dirty="0"/>
          </a:p>
        </p:txBody>
      </p:sp>
      <p:pic>
        <p:nvPicPr>
          <p:cNvPr id="8" name="Gráfico 7">
            <a:extLst>
              <a:ext uri="{FF2B5EF4-FFF2-40B4-BE49-F238E27FC236}">
                <a16:creationId xmlns:a16="http://schemas.microsoft.com/office/drawing/2014/main" id="{D954488E-CE64-1A1D-3C7D-8FA56CFE6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4" y="381145"/>
            <a:ext cx="4532017" cy="2520000"/>
          </a:xfrm>
          <a:prstGeom prst="rect">
            <a:avLst/>
          </a:prstGeom>
        </p:spPr>
      </p:pic>
      <p:sp>
        <p:nvSpPr>
          <p:cNvPr id="4" name="Marcador de fecha 3">
            <a:extLst>
              <a:ext uri="{FF2B5EF4-FFF2-40B4-BE49-F238E27FC236}">
                <a16:creationId xmlns:a16="http://schemas.microsoft.com/office/drawing/2014/main" id="{48C3B0F1-D4BB-8B8C-086A-D6BB31E22F22}"/>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89A223E8-4277-3620-34D3-7604C0CC5E60}"/>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F0EC793-A5D2-C711-A710-2FF4ED644D6C}"/>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72</a:t>
            </a:fld>
            <a:endParaRPr lang="en-US"/>
          </a:p>
        </p:txBody>
      </p:sp>
      <p:pic>
        <p:nvPicPr>
          <p:cNvPr id="10" name="Gráfico 9">
            <a:extLst>
              <a:ext uri="{FF2B5EF4-FFF2-40B4-BE49-F238E27FC236}">
                <a16:creationId xmlns:a16="http://schemas.microsoft.com/office/drawing/2014/main" id="{7C7F6EF7-AE90-85B0-4FFA-CDB8431B7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7439" y="2951019"/>
            <a:ext cx="5607551" cy="3096000"/>
          </a:xfrm>
          <a:prstGeom prst="rect">
            <a:avLst/>
          </a:prstGeom>
        </p:spPr>
      </p:pic>
      <p:sp>
        <p:nvSpPr>
          <p:cNvPr id="3" name="Título 2">
            <a:extLst>
              <a:ext uri="{FF2B5EF4-FFF2-40B4-BE49-F238E27FC236}">
                <a16:creationId xmlns:a16="http://schemas.microsoft.com/office/drawing/2014/main" id="{3FB94631-4449-7E05-8214-226F7CEF1F62}"/>
              </a:ext>
            </a:extLst>
          </p:cNvPr>
          <p:cNvSpPr>
            <a:spLocks noGrp="1"/>
          </p:cNvSpPr>
          <p:nvPr>
            <p:ph type="title"/>
          </p:nvPr>
        </p:nvSpPr>
        <p:spPr>
          <a:xfrm>
            <a:off x="412775" y="375709"/>
            <a:ext cx="11376025" cy="1065742"/>
          </a:xfrm>
        </p:spPr>
        <p:txBody>
          <a:bodyPr/>
          <a:lstStyle/>
          <a:p>
            <a:r>
              <a:rPr lang="es-MX" dirty="0"/>
              <a:t>Diseño en ALTIUM (3)</a:t>
            </a:r>
          </a:p>
        </p:txBody>
      </p:sp>
    </p:spTree>
    <p:extLst>
      <p:ext uri="{BB962C8B-B14F-4D97-AF65-F5344CB8AC3E}">
        <p14:creationId xmlns:p14="http://schemas.microsoft.com/office/powerpoint/2010/main" val="3993640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4B439D-7864-251C-9C7C-45D0DB054575}"/>
              </a:ext>
            </a:extLst>
          </p:cNvPr>
          <p:cNvSpPr>
            <a:spLocks noGrp="1"/>
          </p:cNvSpPr>
          <p:nvPr>
            <p:ph sz="half" idx="1"/>
          </p:nvPr>
        </p:nvSpPr>
        <p:spPr>
          <a:xfrm>
            <a:off x="407987" y="1449388"/>
            <a:ext cx="5616575" cy="3600450"/>
          </a:xfrm>
        </p:spPr>
        <p:txBody>
          <a:bodyPr>
            <a:normAutofit lnSpcReduction="10000"/>
          </a:bodyPr>
          <a:lstStyle/>
          <a:p>
            <a:pPr algn="just">
              <a:lnSpc>
                <a:spcPct val="100000"/>
              </a:lnSpc>
            </a:pPr>
            <a:r>
              <a:rPr lang="es-MX" dirty="0"/>
              <a:t>3. Creación de </a:t>
            </a:r>
            <a:r>
              <a:rPr lang="es-MX" dirty="0" err="1"/>
              <a:t>footprints</a:t>
            </a:r>
            <a:r>
              <a:rPr lang="es-MX" dirty="0"/>
              <a:t> (2)</a:t>
            </a:r>
          </a:p>
          <a:p>
            <a:pPr algn="just">
              <a:lnSpc>
                <a:spcPct val="100000"/>
              </a:lnSpc>
            </a:pPr>
            <a:r>
              <a:rPr lang="es-MX" b="0" dirty="0"/>
              <a:t>Los </a:t>
            </a:r>
            <a:r>
              <a:rPr lang="es-MX" dirty="0" err="1"/>
              <a:t>headers</a:t>
            </a:r>
            <a:r>
              <a:rPr lang="es-MX" b="0" dirty="0"/>
              <a:t> son de tipo </a:t>
            </a:r>
            <a:r>
              <a:rPr lang="es-MX" dirty="0"/>
              <a:t>THT</a:t>
            </a:r>
            <a:r>
              <a:rPr lang="es-MX" b="0" dirty="0"/>
              <a:t> (</a:t>
            </a:r>
            <a:r>
              <a:rPr lang="es-MX" b="0" dirty="0" err="1"/>
              <a:t>Through-Hole</a:t>
            </a:r>
            <a:r>
              <a:rPr lang="es-MX" b="0" dirty="0"/>
              <a:t> </a:t>
            </a:r>
            <a:r>
              <a:rPr lang="es-MX" b="0" dirty="0" err="1"/>
              <a:t>Technology</a:t>
            </a:r>
            <a:r>
              <a:rPr lang="es-MX" b="0" dirty="0"/>
              <a:t>), esto implica la necesidad de </a:t>
            </a:r>
            <a:r>
              <a:rPr lang="es-MX" b="0" dirty="0" err="1"/>
              <a:t>pads</a:t>
            </a:r>
            <a:r>
              <a:rPr lang="es-MX" b="0" dirty="0"/>
              <a:t> con perforaciones para su montaje.</a:t>
            </a:r>
          </a:p>
          <a:p>
            <a:pPr algn="just">
              <a:lnSpc>
                <a:spcPct val="100000"/>
              </a:lnSpc>
            </a:pPr>
            <a:endParaRPr lang="es-MX" b="0" dirty="0"/>
          </a:p>
          <a:p>
            <a:pPr algn="just">
              <a:lnSpc>
                <a:spcPct val="100000"/>
              </a:lnSpc>
            </a:pPr>
            <a:r>
              <a:rPr lang="es-MX" b="0" dirty="0"/>
              <a:t>Los </a:t>
            </a:r>
            <a:r>
              <a:rPr lang="es-MX" b="0" dirty="0" err="1"/>
              <a:t>headers</a:t>
            </a:r>
            <a:r>
              <a:rPr lang="es-MX" b="0" dirty="0"/>
              <a:t> tienen una longitud aproximada de 20mm y un ancho de 3mm</a:t>
            </a:r>
          </a:p>
          <a:p>
            <a:pPr algn="just"/>
            <a:endParaRPr lang="es-MX" dirty="0"/>
          </a:p>
          <a:p>
            <a:pPr algn="just"/>
            <a:r>
              <a:rPr lang="es-MX" dirty="0"/>
              <a:t>Dimensión de </a:t>
            </a:r>
            <a:r>
              <a:rPr lang="es-MX" dirty="0" err="1"/>
              <a:t>pad</a:t>
            </a:r>
            <a:r>
              <a:rPr lang="es-MX" dirty="0"/>
              <a:t>: </a:t>
            </a:r>
            <a:r>
              <a:rPr lang="es-MX" b="0" dirty="0"/>
              <a:t>1.2mm</a:t>
            </a:r>
          </a:p>
          <a:p>
            <a:pPr algn="just"/>
            <a:r>
              <a:rPr lang="es-MX" dirty="0"/>
              <a:t>Pitch: </a:t>
            </a:r>
            <a:r>
              <a:rPr lang="es-MX" b="0" dirty="0"/>
              <a:t>2.54mm</a:t>
            </a:r>
          </a:p>
        </p:txBody>
      </p:sp>
      <p:pic>
        <p:nvPicPr>
          <p:cNvPr id="9" name="Marcador de contenido 8">
            <a:extLst>
              <a:ext uri="{FF2B5EF4-FFF2-40B4-BE49-F238E27FC236}">
                <a16:creationId xmlns:a16="http://schemas.microsoft.com/office/drawing/2014/main" id="{EF62B0B9-62F9-FDBF-7CB2-5964AB2B7B8F}"/>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502874" y="745732"/>
            <a:ext cx="3495632" cy="5366535"/>
          </a:xfrm>
        </p:spPr>
      </p:pic>
      <p:sp>
        <p:nvSpPr>
          <p:cNvPr id="5" name="Marcador de fecha 4">
            <a:extLst>
              <a:ext uri="{FF2B5EF4-FFF2-40B4-BE49-F238E27FC236}">
                <a16:creationId xmlns:a16="http://schemas.microsoft.com/office/drawing/2014/main" id="{DADD2CD3-C237-17AE-5757-83216E08130B}"/>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6EF50C54-B8E5-241A-D26C-21DBBE955E79}"/>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FFB1947D-965B-BB59-479A-A078293743A7}"/>
              </a:ext>
            </a:extLst>
          </p:cNvPr>
          <p:cNvSpPr>
            <a:spLocks noGrp="1"/>
          </p:cNvSpPr>
          <p:nvPr>
            <p:ph type="sldNum" sz="quarter" idx="12"/>
          </p:nvPr>
        </p:nvSpPr>
        <p:spPr/>
        <p:txBody>
          <a:bodyPr/>
          <a:lstStyle/>
          <a:p>
            <a:fld id="{36B5EA5A-BC32-A742-B11B-8E7414D5B535}" type="slidenum">
              <a:rPr lang="en-US" smtClean="0"/>
              <a:pPr/>
              <a:t>73</a:t>
            </a:fld>
            <a:endParaRPr lang="en-US" dirty="0"/>
          </a:p>
        </p:txBody>
      </p:sp>
      <p:sp>
        <p:nvSpPr>
          <p:cNvPr id="2" name="Título 2">
            <a:extLst>
              <a:ext uri="{FF2B5EF4-FFF2-40B4-BE49-F238E27FC236}">
                <a16:creationId xmlns:a16="http://schemas.microsoft.com/office/drawing/2014/main" id="{79020F8D-1559-AF1C-352A-FFE7FB116E58}"/>
              </a:ext>
            </a:extLst>
          </p:cNvPr>
          <p:cNvSpPr>
            <a:spLocks noGrp="1"/>
          </p:cNvSpPr>
          <p:nvPr>
            <p:ph type="title"/>
          </p:nvPr>
        </p:nvSpPr>
        <p:spPr>
          <a:xfrm>
            <a:off x="412775" y="375709"/>
            <a:ext cx="11376025" cy="1065742"/>
          </a:xfrm>
        </p:spPr>
        <p:txBody>
          <a:bodyPr/>
          <a:lstStyle/>
          <a:p>
            <a:r>
              <a:rPr lang="es-MX" dirty="0"/>
              <a:t>Diseño en ALTIUM (4)</a:t>
            </a:r>
          </a:p>
        </p:txBody>
      </p:sp>
    </p:spTree>
    <p:extLst>
      <p:ext uri="{BB962C8B-B14F-4D97-AF65-F5344CB8AC3E}">
        <p14:creationId xmlns:p14="http://schemas.microsoft.com/office/powerpoint/2010/main" val="3607328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1487EBA-4EBD-6E42-4ED9-25FE83090D70}"/>
              </a:ext>
            </a:extLst>
          </p:cNvPr>
          <p:cNvSpPr>
            <a:spLocks noGrp="1"/>
          </p:cNvSpPr>
          <p:nvPr>
            <p:ph idx="1"/>
          </p:nvPr>
        </p:nvSpPr>
        <p:spPr>
          <a:xfrm>
            <a:off x="407989" y="1449388"/>
            <a:ext cx="11380811" cy="4751387"/>
          </a:xfrm>
        </p:spPr>
        <p:txBody>
          <a:bodyPr>
            <a:normAutofit/>
          </a:bodyPr>
          <a:lstStyle/>
          <a:p>
            <a:pPr marL="0" indent="0" algn="just">
              <a:buNone/>
            </a:pPr>
            <a:r>
              <a:rPr lang="es-MX" dirty="0"/>
              <a:t>4. </a:t>
            </a:r>
            <a:r>
              <a:rPr lang="es-MX" dirty="0" err="1"/>
              <a:t>Layout</a:t>
            </a:r>
            <a:endParaRPr lang="es-MX" dirty="0"/>
          </a:p>
          <a:p>
            <a:pPr marL="0" indent="0" algn="just">
              <a:buNone/>
            </a:pPr>
            <a:r>
              <a:rPr lang="es-MX" dirty="0"/>
              <a:t>Diseño de la tarjeta física. Aquí se determina la distribución de los componentes y pistas en la PCB.</a:t>
            </a:r>
          </a:p>
          <a:p>
            <a:pPr marL="0" indent="0" algn="just">
              <a:buNone/>
            </a:pPr>
            <a:r>
              <a:rPr lang="es-MX" b="0" dirty="0"/>
              <a:t>En esta etapa se definen algunas reglas para asegurar un buen diseño:</a:t>
            </a:r>
          </a:p>
          <a:p>
            <a:pPr marL="0" indent="0" algn="just">
              <a:buNone/>
            </a:pPr>
            <a:r>
              <a:rPr lang="es-MX" dirty="0" err="1"/>
              <a:t>Clearance</a:t>
            </a:r>
            <a:r>
              <a:rPr lang="es-MX" dirty="0"/>
              <a:t> (espacio entre pistas): </a:t>
            </a:r>
            <a:r>
              <a:rPr lang="es-MX" b="0" dirty="0"/>
              <a:t>2.54 mm</a:t>
            </a:r>
          </a:p>
          <a:p>
            <a:pPr marL="0" indent="0" algn="just">
              <a:buNone/>
            </a:pPr>
            <a:r>
              <a:rPr lang="es-MX" dirty="0"/>
              <a:t>Ancho de las pistas: </a:t>
            </a:r>
            <a:r>
              <a:rPr lang="es-MX" b="0" dirty="0"/>
              <a:t>0.3 mm</a:t>
            </a:r>
          </a:p>
          <a:p>
            <a:pPr marL="0" indent="0" algn="just">
              <a:buNone/>
            </a:pPr>
            <a:r>
              <a:rPr lang="es-MX" dirty="0"/>
              <a:t>Diámetro min. de agujeros: </a:t>
            </a:r>
            <a:r>
              <a:rPr lang="es-MX" b="0" dirty="0"/>
              <a:t>0.254 mm </a:t>
            </a:r>
          </a:p>
          <a:p>
            <a:pPr marL="0" indent="0" algn="just">
              <a:buNone/>
            </a:pPr>
            <a:r>
              <a:rPr lang="es-MX" dirty="0"/>
              <a:t>Diámetro </a:t>
            </a:r>
            <a:r>
              <a:rPr lang="es-MX" dirty="0" err="1"/>
              <a:t>max</a:t>
            </a:r>
            <a:r>
              <a:rPr lang="es-MX" dirty="0"/>
              <a:t>. de agujeros: </a:t>
            </a:r>
            <a:r>
              <a:rPr lang="es-MX" b="0" dirty="0"/>
              <a:t>5 mm </a:t>
            </a:r>
          </a:p>
          <a:p>
            <a:pPr marL="0" indent="0" algn="just">
              <a:buNone/>
            </a:pPr>
            <a:r>
              <a:rPr lang="es-MX" dirty="0"/>
              <a:t>Diámetro interno de </a:t>
            </a:r>
            <a:r>
              <a:rPr lang="es-MX" dirty="0" err="1"/>
              <a:t>vias</a:t>
            </a:r>
            <a:r>
              <a:rPr lang="es-MX" dirty="0"/>
              <a:t>: </a:t>
            </a:r>
            <a:r>
              <a:rPr lang="es-MX" b="0" dirty="0"/>
              <a:t>0.3 mm </a:t>
            </a:r>
          </a:p>
          <a:p>
            <a:pPr marL="0" indent="0" algn="just">
              <a:buNone/>
            </a:pPr>
            <a:r>
              <a:rPr lang="es-MX" dirty="0"/>
              <a:t>Diámetro externo de </a:t>
            </a:r>
            <a:r>
              <a:rPr lang="es-MX" dirty="0" err="1"/>
              <a:t>vias</a:t>
            </a:r>
            <a:r>
              <a:rPr lang="es-MX" dirty="0"/>
              <a:t>: </a:t>
            </a:r>
            <a:r>
              <a:rPr lang="es-MX" b="0" dirty="0"/>
              <a:t>0.6 mm </a:t>
            </a:r>
          </a:p>
          <a:p>
            <a:pPr marL="0" indent="0" algn="just">
              <a:buNone/>
            </a:pPr>
            <a:endParaRPr lang="es-MX" dirty="0"/>
          </a:p>
          <a:p>
            <a:pPr marL="0" indent="0" algn="just">
              <a:buNone/>
            </a:pPr>
            <a:r>
              <a:rPr lang="es-MX" b="0" dirty="0"/>
              <a:t>Se optó por colocar cada fototransistor en un ángulo de 45°, formando una matriz cuadrada.</a:t>
            </a:r>
          </a:p>
          <a:p>
            <a:pPr marL="0" indent="0">
              <a:buNone/>
            </a:pPr>
            <a:endParaRPr lang="es-MX" dirty="0"/>
          </a:p>
          <a:p>
            <a:pPr marL="0" indent="0">
              <a:buNone/>
            </a:pPr>
            <a:endParaRPr lang="es-MX" dirty="0"/>
          </a:p>
        </p:txBody>
      </p:sp>
      <p:sp>
        <p:nvSpPr>
          <p:cNvPr id="4" name="Marcador de fecha 3">
            <a:extLst>
              <a:ext uri="{FF2B5EF4-FFF2-40B4-BE49-F238E27FC236}">
                <a16:creationId xmlns:a16="http://schemas.microsoft.com/office/drawing/2014/main" id="{2E8873F6-0A41-7045-8F77-A8F34D8C9F0A}"/>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E0CC6EB-475C-F0BC-2535-2A7CAC2A6FE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0516D054-6E71-91A7-F8A9-9B70DFF740E9}"/>
              </a:ext>
            </a:extLst>
          </p:cNvPr>
          <p:cNvSpPr>
            <a:spLocks noGrp="1"/>
          </p:cNvSpPr>
          <p:nvPr>
            <p:ph type="sldNum" sz="quarter" idx="12"/>
          </p:nvPr>
        </p:nvSpPr>
        <p:spPr/>
        <p:txBody>
          <a:bodyPr/>
          <a:lstStyle/>
          <a:p>
            <a:fld id="{36B5EA5A-BC32-A742-B11B-8E7414D5B535}" type="slidenum">
              <a:rPr lang="en-US" smtClean="0"/>
              <a:pPr/>
              <a:t>74</a:t>
            </a:fld>
            <a:endParaRPr lang="en-US" dirty="0"/>
          </a:p>
        </p:txBody>
      </p:sp>
      <p:sp>
        <p:nvSpPr>
          <p:cNvPr id="3" name="Título 2">
            <a:extLst>
              <a:ext uri="{FF2B5EF4-FFF2-40B4-BE49-F238E27FC236}">
                <a16:creationId xmlns:a16="http://schemas.microsoft.com/office/drawing/2014/main" id="{A1074BBD-F3D7-691F-7979-232C8CE744E6}"/>
              </a:ext>
            </a:extLst>
          </p:cNvPr>
          <p:cNvSpPr>
            <a:spLocks noGrp="1"/>
          </p:cNvSpPr>
          <p:nvPr>
            <p:ph type="title"/>
          </p:nvPr>
        </p:nvSpPr>
        <p:spPr>
          <a:xfrm>
            <a:off x="412775" y="375709"/>
            <a:ext cx="11376025" cy="1065742"/>
          </a:xfrm>
        </p:spPr>
        <p:txBody>
          <a:bodyPr/>
          <a:lstStyle/>
          <a:p>
            <a:r>
              <a:rPr lang="es-MX" dirty="0"/>
              <a:t>Diseño en ALTIUM (5)</a:t>
            </a:r>
          </a:p>
        </p:txBody>
      </p:sp>
    </p:spTree>
    <p:extLst>
      <p:ext uri="{BB962C8B-B14F-4D97-AF65-F5344CB8AC3E}">
        <p14:creationId xmlns:p14="http://schemas.microsoft.com/office/powerpoint/2010/main" val="163006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5E91EE38-A51A-618E-1445-82A504C1C4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07988" y="388700"/>
            <a:ext cx="5400000" cy="5400000"/>
          </a:xfrm>
        </p:spPr>
      </p:pic>
      <p:sp>
        <p:nvSpPr>
          <p:cNvPr id="4" name="Marcador de fecha 3">
            <a:extLst>
              <a:ext uri="{FF2B5EF4-FFF2-40B4-BE49-F238E27FC236}">
                <a16:creationId xmlns:a16="http://schemas.microsoft.com/office/drawing/2014/main" id="{E9CD069A-E3FC-6622-CE28-09C9E666F7E2}"/>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930783DB-670B-5378-CF98-EC9AA8C4DEC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86F9B498-BD8C-9D2C-82A5-4782C82F21C5}"/>
              </a:ext>
            </a:extLst>
          </p:cNvPr>
          <p:cNvSpPr>
            <a:spLocks noGrp="1"/>
          </p:cNvSpPr>
          <p:nvPr>
            <p:ph type="sldNum" sz="quarter" idx="12"/>
          </p:nvPr>
        </p:nvSpPr>
        <p:spPr/>
        <p:txBody>
          <a:bodyPr/>
          <a:lstStyle/>
          <a:p>
            <a:fld id="{36B5EA5A-BC32-A742-B11B-8E7414D5B535}" type="slidenum">
              <a:rPr lang="en-US" smtClean="0"/>
              <a:pPr/>
              <a:t>75</a:t>
            </a:fld>
            <a:endParaRPr lang="en-US" dirty="0"/>
          </a:p>
        </p:txBody>
      </p:sp>
      <p:pic>
        <p:nvPicPr>
          <p:cNvPr id="10" name="Imagen 9">
            <a:extLst>
              <a:ext uri="{FF2B5EF4-FFF2-40B4-BE49-F238E27FC236}">
                <a16:creationId xmlns:a16="http://schemas.microsoft.com/office/drawing/2014/main" id="{F2690DF6-A368-A938-1AFE-0FD6B9E5DF4C}"/>
              </a:ext>
            </a:extLst>
          </p:cNvPr>
          <p:cNvPicPr>
            <a:picLocks noChangeAspect="1"/>
          </p:cNvPicPr>
          <p:nvPr/>
        </p:nvPicPr>
        <p:blipFill>
          <a:blip r:embed="rId4"/>
          <a:stretch>
            <a:fillRect/>
          </a:stretch>
        </p:blipFill>
        <p:spPr>
          <a:xfrm>
            <a:off x="6388800" y="388700"/>
            <a:ext cx="5400000" cy="5400000"/>
          </a:xfrm>
          <a:prstGeom prst="rect">
            <a:avLst/>
          </a:prstGeom>
        </p:spPr>
      </p:pic>
      <p:sp>
        <p:nvSpPr>
          <p:cNvPr id="11" name="CuadroTexto 10">
            <a:extLst>
              <a:ext uri="{FF2B5EF4-FFF2-40B4-BE49-F238E27FC236}">
                <a16:creationId xmlns:a16="http://schemas.microsoft.com/office/drawing/2014/main" id="{6FB976A5-9F06-0B91-EAB1-EDC2BA43BD14}"/>
              </a:ext>
            </a:extLst>
          </p:cNvPr>
          <p:cNvSpPr txBox="1"/>
          <p:nvPr/>
        </p:nvSpPr>
        <p:spPr>
          <a:xfrm>
            <a:off x="2666360" y="5877609"/>
            <a:ext cx="883255" cy="323165"/>
          </a:xfrm>
          <a:prstGeom prst="rect">
            <a:avLst/>
          </a:prstGeom>
          <a:noFill/>
        </p:spPr>
        <p:txBody>
          <a:bodyPr wrap="none" lIns="0" tIns="0" rIns="0" bIns="0" rtlCol="0">
            <a:spAutoFit/>
          </a:bodyPr>
          <a:lstStyle/>
          <a:p>
            <a:pPr algn="l"/>
            <a:r>
              <a:rPr lang="es-MX" sz="2100" b="1" dirty="0" err="1">
                <a:solidFill>
                  <a:schemeClr val="bg2">
                    <a:lumMod val="10000"/>
                  </a:schemeClr>
                </a:solidFill>
              </a:rPr>
              <a:t>Layout</a:t>
            </a:r>
            <a:endParaRPr lang="es-MX" sz="2100" b="1" dirty="0">
              <a:solidFill>
                <a:schemeClr val="bg2">
                  <a:lumMod val="10000"/>
                </a:schemeClr>
              </a:solidFill>
            </a:endParaRPr>
          </a:p>
        </p:txBody>
      </p:sp>
      <p:sp>
        <p:nvSpPr>
          <p:cNvPr id="12" name="CuadroTexto 11">
            <a:extLst>
              <a:ext uri="{FF2B5EF4-FFF2-40B4-BE49-F238E27FC236}">
                <a16:creationId xmlns:a16="http://schemas.microsoft.com/office/drawing/2014/main" id="{484739F2-F954-F42D-6225-E78ABFAD9C31}"/>
              </a:ext>
            </a:extLst>
          </p:cNvPr>
          <p:cNvSpPr txBox="1"/>
          <p:nvPr/>
        </p:nvSpPr>
        <p:spPr>
          <a:xfrm>
            <a:off x="8407524" y="5877610"/>
            <a:ext cx="1362552" cy="323165"/>
          </a:xfrm>
          <a:prstGeom prst="rect">
            <a:avLst/>
          </a:prstGeom>
          <a:noFill/>
        </p:spPr>
        <p:txBody>
          <a:bodyPr wrap="none" lIns="0" tIns="0" rIns="0" bIns="0" rtlCol="0">
            <a:spAutoFit/>
          </a:bodyPr>
          <a:lstStyle/>
          <a:p>
            <a:pPr algn="l"/>
            <a:r>
              <a:rPr lang="es-MX" sz="2100" b="1" dirty="0">
                <a:solidFill>
                  <a:schemeClr val="bg2">
                    <a:lumMod val="10000"/>
                  </a:schemeClr>
                </a:solidFill>
              </a:rPr>
              <a:t>Modelo 3D</a:t>
            </a:r>
          </a:p>
        </p:txBody>
      </p:sp>
    </p:spTree>
    <p:extLst>
      <p:ext uri="{BB962C8B-B14F-4D97-AF65-F5344CB8AC3E}">
        <p14:creationId xmlns:p14="http://schemas.microsoft.com/office/powerpoint/2010/main" val="661336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858AA2-B6F7-A55F-BF18-89862F5EBCC5}"/>
              </a:ext>
            </a:extLst>
          </p:cNvPr>
          <p:cNvSpPr>
            <a:spLocks noGrp="1"/>
          </p:cNvSpPr>
          <p:nvPr>
            <p:ph type="title"/>
          </p:nvPr>
        </p:nvSpPr>
        <p:spPr>
          <a:xfrm>
            <a:off x="407988" y="373593"/>
            <a:ext cx="11376025" cy="1065742"/>
          </a:xfrm>
        </p:spPr>
        <p:txBody>
          <a:bodyPr anchor="t">
            <a:normAutofit/>
          </a:bodyPr>
          <a:lstStyle/>
          <a:p>
            <a:r>
              <a:rPr lang="es-MX" dirty="0"/>
              <a:t>Fabricación</a:t>
            </a:r>
          </a:p>
        </p:txBody>
      </p:sp>
      <p:sp>
        <p:nvSpPr>
          <p:cNvPr id="2" name="Marcador de contenido 1">
            <a:extLst>
              <a:ext uri="{FF2B5EF4-FFF2-40B4-BE49-F238E27FC236}">
                <a16:creationId xmlns:a16="http://schemas.microsoft.com/office/drawing/2014/main" id="{DCECBEC2-7ABD-DCAE-F215-683CDB3D1CBA}"/>
              </a:ext>
            </a:extLst>
          </p:cNvPr>
          <p:cNvSpPr>
            <a:spLocks noGrp="1"/>
          </p:cNvSpPr>
          <p:nvPr>
            <p:ph sz="half" idx="1"/>
          </p:nvPr>
        </p:nvSpPr>
        <p:spPr>
          <a:xfrm>
            <a:off x="407989" y="1592263"/>
            <a:ext cx="5616574" cy="4608512"/>
          </a:xfrm>
        </p:spPr>
        <p:txBody>
          <a:bodyPr>
            <a:normAutofit/>
          </a:bodyPr>
          <a:lstStyle/>
          <a:p>
            <a:pPr algn="just"/>
            <a:r>
              <a:rPr lang="es-MX" b="0" dirty="0"/>
              <a:t>La tarjeta y el </a:t>
            </a:r>
            <a:r>
              <a:rPr lang="es-MX" b="0" dirty="0" err="1"/>
              <a:t>stencil</a:t>
            </a:r>
            <a:r>
              <a:rPr lang="es-MX" b="0" dirty="0"/>
              <a:t> fueron fabricados por </a:t>
            </a:r>
            <a:r>
              <a:rPr lang="es-MX" dirty="0"/>
              <a:t>JLCPCB</a:t>
            </a:r>
            <a:endParaRPr lang="es-MX" b="0" dirty="0"/>
          </a:p>
          <a:p>
            <a:pPr algn="just"/>
            <a:r>
              <a:rPr lang="es-MX" b="0" dirty="0"/>
              <a:t>La PCB cuenta con las siguientes especificaciones:</a:t>
            </a:r>
          </a:p>
          <a:p>
            <a:pPr marL="342900" indent="-342900" algn="just">
              <a:buFont typeface="Arial" panose="020B0604020202020204" pitchFamily="34" charset="0"/>
              <a:buChar char="•"/>
            </a:pPr>
            <a:r>
              <a:rPr lang="es-MX" dirty="0"/>
              <a:t>Dimensiones: 40x40 mm</a:t>
            </a:r>
          </a:p>
          <a:p>
            <a:pPr marL="342900" indent="-342900" algn="just">
              <a:buFont typeface="Arial" panose="020B0604020202020204" pitchFamily="34" charset="0"/>
              <a:buChar char="•"/>
            </a:pPr>
            <a:r>
              <a:rPr lang="es-MX" dirty="0"/>
              <a:t>64 fototransistores</a:t>
            </a:r>
          </a:p>
          <a:p>
            <a:pPr marL="342900" indent="-342900" algn="just">
              <a:buFont typeface="Arial" panose="020B0604020202020204" pitchFamily="34" charset="0"/>
              <a:buChar char="•"/>
            </a:pPr>
            <a:r>
              <a:rPr lang="es-MX" dirty="0"/>
              <a:t>Agujeros de montaje de 3mm</a:t>
            </a:r>
          </a:p>
          <a:p>
            <a:pPr marL="342900" indent="-342900" algn="just">
              <a:buFont typeface="Arial" panose="020B0604020202020204" pitchFamily="34" charset="0"/>
              <a:buChar char="•"/>
            </a:pPr>
            <a:r>
              <a:rPr lang="es-MX" dirty="0"/>
              <a:t>2 capas</a:t>
            </a:r>
          </a:p>
          <a:p>
            <a:pPr marL="342900" indent="-342900" algn="just">
              <a:buFont typeface="Arial" panose="020B0604020202020204" pitchFamily="34" charset="0"/>
              <a:buChar char="•"/>
            </a:pPr>
            <a:r>
              <a:rPr lang="es-MX" dirty="0"/>
              <a:t>Grosor de 1.6 mm</a:t>
            </a:r>
          </a:p>
          <a:p>
            <a:pPr marL="342900" indent="-342900" algn="just">
              <a:buFont typeface="Arial" panose="020B0604020202020204" pitchFamily="34" charset="0"/>
              <a:buChar char="•"/>
            </a:pPr>
            <a:r>
              <a:rPr lang="es-MX" dirty="0"/>
              <a:t>Fabricada en material FR-4.</a:t>
            </a:r>
          </a:p>
        </p:txBody>
      </p:sp>
      <p:pic>
        <p:nvPicPr>
          <p:cNvPr id="8" name="Imagen 7" descr="Interfaz de usuario gráfica, Texto, Aplicación, Código QR&#10;&#10;Descripción generada automáticamente">
            <a:extLst>
              <a:ext uri="{FF2B5EF4-FFF2-40B4-BE49-F238E27FC236}">
                <a16:creationId xmlns:a16="http://schemas.microsoft.com/office/drawing/2014/main" id="{421533D6-CA08-FB3D-CED2-8117322BC324}"/>
              </a:ext>
            </a:extLst>
          </p:cNvPr>
          <p:cNvPicPr>
            <a:picLocks noChangeAspect="1"/>
          </p:cNvPicPr>
          <p:nvPr/>
        </p:nvPicPr>
        <p:blipFill>
          <a:blip r:embed="rId2"/>
          <a:srcRect t="10940" b="36288"/>
          <a:stretch/>
        </p:blipFill>
        <p:spPr>
          <a:xfrm>
            <a:off x="7025640" y="368300"/>
            <a:ext cx="4093114" cy="2880000"/>
          </a:xfrm>
          <a:prstGeom prst="rect">
            <a:avLst/>
          </a:prstGeom>
          <a:noFill/>
        </p:spPr>
      </p:pic>
      <p:sp>
        <p:nvSpPr>
          <p:cNvPr id="4" name="Marcador de fecha 3">
            <a:extLst>
              <a:ext uri="{FF2B5EF4-FFF2-40B4-BE49-F238E27FC236}">
                <a16:creationId xmlns:a16="http://schemas.microsoft.com/office/drawing/2014/main" id="{F90FA85D-0C53-040A-BEB4-B05A045BAE6D}"/>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1F0741A3-A125-E00C-0C93-524FD09C7C1C}"/>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70C54CD7-994A-9AF0-6BF7-BB2277B4952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76</a:t>
            </a:fld>
            <a:endParaRPr lang="en-US"/>
          </a:p>
        </p:txBody>
      </p:sp>
      <p:pic>
        <p:nvPicPr>
          <p:cNvPr id="10" name="Imagen 9" descr="Imagen de la pantalla de una ventana&#10;&#10;Descripción generada automáticamente con confianza media">
            <a:extLst>
              <a:ext uri="{FF2B5EF4-FFF2-40B4-BE49-F238E27FC236}">
                <a16:creationId xmlns:a16="http://schemas.microsoft.com/office/drawing/2014/main" id="{D546D9C2-8B11-B3D1-5560-9359C83BAE56}"/>
              </a:ext>
            </a:extLst>
          </p:cNvPr>
          <p:cNvPicPr>
            <a:picLocks noChangeAspect="1"/>
          </p:cNvPicPr>
          <p:nvPr/>
        </p:nvPicPr>
        <p:blipFill>
          <a:blip r:embed="rId3"/>
          <a:srcRect l="8454" r="15319" b="2765"/>
          <a:stretch/>
        </p:blipFill>
        <p:spPr>
          <a:xfrm>
            <a:off x="7025640" y="3320775"/>
            <a:ext cx="4093114" cy="2880000"/>
          </a:xfrm>
          <a:prstGeom prst="rect">
            <a:avLst/>
          </a:prstGeom>
        </p:spPr>
      </p:pic>
    </p:spTree>
    <p:extLst>
      <p:ext uri="{BB962C8B-B14F-4D97-AF65-F5344CB8AC3E}">
        <p14:creationId xmlns:p14="http://schemas.microsoft.com/office/powerpoint/2010/main" val="1415526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C98578C-006B-4775-3C74-41471E5661EF}"/>
              </a:ext>
            </a:extLst>
          </p:cNvPr>
          <p:cNvSpPr>
            <a:spLocks noGrp="1"/>
          </p:cNvSpPr>
          <p:nvPr>
            <p:ph idx="1"/>
          </p:nvPr>
        </p:nvSpPr>
        <p:spPr>
          <a:xfrm>
            <a:off x="407988" y="1462233"/>
            <a:ext cx="11376024" cy="1280734"/>
          </a:xfrm>
        </p:spPr>
        <p:txBody>
          <a:bodyPr/>
          <a:lstStyle/>
          <a:p>
            <a:r>
              <a:rPr lang="es-MX" b="0" dirty="0"/>
              <a:t>El ensamble de la tarjeta fue realizado por la empresa </a:t>
            </a:r>
            <a:r>
              <a:rPr lang="es-MX" dirty="0" err="1"/>
              <a:t>Intesc</a:t>
            </a:r>
            <a:r>
              <a:rPr lang="es-MX" b="0" dirty="0"/>
              <a:t>, proporcionándoles todos los materiales necesarios, incluyendo componentes, </a:t>
            </a:r>
            <a:r>
              <a:rPr lang="es-MX" b="0" dirty="0" err="1"/>
              <a:t>PCBs</a:t>
            </a:r>
            <a:r>
              <a:rPr lang="es-MX" b="0" dirty="0"/>
              <a:t> y </a:t>
            </a:r>
            <a:r>
              <a:rPr lang="es-MX" b="0" dirty="0" err="1"/>
              <a:t>stencil</a:t>
            </a:r>
            <a:r>
              <a:rPr lang="es-MX" b="0" dirty="0"/>
              <a:t>.</a:t>
            </a:r>
          </a:p>
          <a:p>
            <a:r>
              <a:rPr lang="es-MX" b="0" dirty="0" err="1"/>
              <a:t>Intesc</a:t>
            </a:r>
            <a:r>
              <a:rPr lang="es-MX" b="0" dirty="0"/>
              <a:t> cuenta con el equipo adecuado para garantizar ensamblajes de alta calidad.</a:t>
            </a:r>
          </a:p>
        </p:txBody>
      </p:sp>
      <p:sp>
        <p:nvSpPr>
          <p:cNvPr id="3" name="Título 2">
            <a:extLst>
              <a:ext uri="{FF2B5EF4-FFF2-40B4-BE49-F238E27FC236}">
                <a16:creationId xmlns:a16="http://schemas.microsoft.com/office/drawing/2014/main" id="{B8AAA730-10A2-A7D2-5879-393900F1D0E4}"/>
              </a:ext>
            </a:extLst>
          </p:cNvPr>
          <p:cNvSpPr>
            <a:spLocks noGrp="1"/>
          </p:cNvSpPr>
          <p:nvPr>
            <p:ph type="title"/>
          </p:nvPr>
        </p:nvSpPr>
        <p:spPr/>
        <p:txBody>
          <a:bodyPr/>
          <a:lstStyle/>
          <a:p>
            <a:r>
              <a:rPr lang="es-MX" dirty="0"/>
              <a:t>Ensamble de PCB</a:t>
            </a:r>
          </a:p>
        </p:txBody>
      </p:sp>
      <p:sp>
        <p:nvSpPr>
          <p:cNvPr id="4" name="Marcador de fecha 3">
            <a:extLst>
              <a:ext uri="{FF2B5EF4-FFF2-40B4-BE49-F238E27FC236}">
                <a16:creationId xmlns:a16="http://schemas.microsoft.com/office/drawing/2014/main" id="{D99A8C45-FCA5-049E-A7D8-4BC716A433F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4C6ADF1-3D95-9B4A-4D10-DA995AB65A4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690A796B-9EB9-2239-C5AF-709D2503AD2A}"/>
              </a:ext>
            </a:extLst>
          </p:cNvPr>
          <p:cNvSpPr>
            <a:spLocks noGrp="1"/>
          </p:cNvSpPr>
          <p:nvPr>
            <p:ph type="sldNum" sz="quarter" idx="12"/>
          </p:nvPr>
        </p:nvSpPr>
        <p:spPr/>
        <p:txBody>
          <a:bodyPr/>
          <a:lstStyle/>
          <a:p>
            <a:fld id="{36B5EA5A-BC32-A742-B11B-8E7414D5B535}" type="slidenum">
              <a:rPr lang="en-US" smtClean="0"/>
              <a:pPr/>
              <a:t>77</a:t>
            </a:fld>
            <a:endParaRPr lang="en-US" dirty="0"/>
          </a:p>
        </p:txBody>
      </p:sp>
      <p:pic>
        <p:nvPicPr>
          <p:cNvPr id="8" name="Imagen 7" descr="Un circuito electrónico&#10;&#10;Descripción generada automáticamente con confianza baja">
            <a:extLst>
              <a:ext uri="{FF2B5EF4-FFF2-40B4-BE49-F238E27FC236}">
                <a16:creationId xmlns:a16="http://schemas.microsoft.com/office/drawing/2014/main" id="{3B1A196E-BC60-522D-4D3D-E43F6B959D6D}"/>
              </a:ext>
            </a:extLst>
          </p:cNvPr>
          <p:cNvPicPr>
            <a:picLocks noChangeAspect="1"/>
          </p:cNvPicPr>
          <p:nvPr/>
        </p:nvPicPr>
        <p:blipFill>
          <a:blip r:embed="rId3"/>
          <a:srcRect l="3886" t="20988" r="8195" b="14181"/>
          <a:stretch/>
        </p:blipFill>
        <p:spPr>
          <a:xfrm>
            <a:off x="1844296" y="2592348"/>
            <a:ext cx="3661575" cy="3600000"/>
          </a:xfrm>
          <a:prstGeom prst="rect">
            <a:avLst/>
          </a:prstGeom>
        </p:spPr>
      </p:pic>
      <p:pic>
        <p:nvPicPr>
          <p:cNvPr id="10" name="Imagen 9" descr="Imagen que contiene circuito&#10;&#10;Descripción generada automáticamente">
            <a:extLst>
              <a:ext uri="{FF2B5EF4-FFF2-40B4-BE49-F238E27FC236}">
                <a16:creationId xmlns:a16="http://schemas.microsoft.com/office/drawing/2014/main" id="{67B9CD9A-6893-822D-EE33-46DABB5457C7}"/>
              </a:ext>
            </a:extLst>
          </p:cNvPr>
          <p:cNvPicPr>
            <a:picLocks noChangeAspect="1"/>
          </p:cNvPicPr>
          <p:nvPr/>
        </p:nvPicPr>
        <p:blipFill>
          <a:blip r:embed="rId4"/>
          <a:srcRect t="32801" r="3451" b="3515"/>
          <a:stretch/>
        </p:blipFill>
        <p:spPr>
          <a:xfrm>
            <a:off x="6686131" y="2592348"/>
            <a:ext cx="4093394" cy="3600000"/>
          </a:xfrm>
          <a:prstGeom prst="rect">
            <a:avLst/>
          </a:prstGeom>
        </p:spPr>
      </p:pic>
    </p:spTree>
    <p:extLst>
      <p:ext uri="{BB962C8B-B14F-4D97-AF65-F5344CB8AC3E}">
        <p14:creationId xmlns:p14="http://schemas.microsoft.com/office/powerpoint/2010/main" val="2525501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FC8A32-35FF-7F85-F540-B963C61FD76A}"/>
              </a:ext>
            </a:extLst>
          </p:cNvPr>
          <p:cNvSpPr>
            <a:spLocks noGrp="1"/>
          </p:cNvSpPr>
          <p:nvPr>
            <p:ph type="title"/>
          </p:nvPr>
        </p:nvSpPr>
        <p:spPr/>
        <p:txBody>
          <a:bodyPr/>
          <a:lstStyle/>
          <a:p>
            <a:r>
              <a:rPr lang="es-MX" dirty="0" err="1"/>
              <a:t>Setup</a:t>
            </a:r>
            <a:r>
              <a:rPr lang="es-MX" dirty="0"/>
              <a:t> para generación de imágenes</a:t>
            </a:r>
          </a:p>
        </p:txBody>
      </p:sp>
      <p:sp>
        <p:nvSpPr>
          <p:cNvPr id="4" name="Marcador de fecha 3">
            <a:extLst>
              <a:ext uri="{FF2B5EF4-FFF2-40B4-BE49-F238E27FC236}">
                <a16:creationId xmlns:a16="http://schemas.microsoft.com/office/drawing/2014/main" id="{CED19A79-6121-2AE5-7492-3AFCD8AAE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BD584AA9-201C-2C49-0399-6BA8ABF8289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6AE43F7-EA0B-683D-DA8B-B616FD970661}"/>
              </a:ext>
            </a:extLst>
          </p:cNvPr>
          <p:cNvSpPr>
            <a:spLocks noGrp="1"/>
          </p:cNvSpPr>
          <p:nvPr>
            <p:ph type="sldNum" sz="quarter" idx="12"/>
          </p:nvPr>
        </p:nvSpPr>
        <p:spPr/>
        <p:txBody>
          <a:bodyPr/>
          <a:lstStyle/>
          <a:p>
            <a:fld id="{36B5EA5A-BC32-A742-B11B-8E7414D5B535}" type="slidenum">
              <a:rPr lang="en-US" smtClean="0"/>
              <a:pPr/>
              <a:t>78</a:t>
            </a:fld>
            <a:endParaRPr lang="en-US" dirty="0"/>
          </a:p>
        </p:txBody>
      </p:sp>
      <p:pic>
        <p:nvPicPr>
          <p:cNvPr id="12" name="Marcador de contenido 11">
            <a:extLst>
              <a:ext uri="{FF2B5EF4-FFF2-40B4-BE49-F238E27FC236}">
                <a16:creationId xmlns:a16="http://schemas.microsoft.com/office/drawing/2014/main" id="{4884C3A2-44F0-8439-5A40-CEF49B4F2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7987" y="1054245"/>
            <a:ext cx="6162675" cy="4210050"/>
          </a:xfrm>
        </p:spPr>
      </p:pic>
      <p:pic>
        <p:nvPicPr>
          <p:cNvPr id="13" name="Marcador de contenido 7" descr="Un circuito electrónico&#10;&#10;Descripción generada automáticamente con confianza baja">
            <a:extLst>
              <a:ext uri="{FF2B5EF4-FFF2-40B4-BE49-F238E27FC236}">
                <a16:creationId xmlns:a16="http://schemas.microsoft.com/office/drawing/2014/main" id="{08DF9EA4-9A7D-5AC4-7187-6C52B8C0CAAC}"/>
              </a:ext>
            </a:extLst>
          </p:cNvPr>
          <p:cNvPicPr>
            <a:picLocks noChangeAspect="1"/>
          </p:cNvPicPr>
          <p:nvPr/>
        </p:nvPicPr>
        <p:blipFill>
          <a:blip r:embed="rId5"/>
          <a:stretch>
            <a:fillRect/>
          </a:stretch>
        </p:blipFill>
        <p:spPr>
          <a:xfrm>
            <a:off x="8904012" y="1054245"/>
            <a:ext cx="2880000" cy="3840001"/>
          </a:xfrm>
          <a:prstGeom prst="rect">
            <a:avLst/>
          </a:prstGeom>
        </p:spPr>
      </p:pic>
      <p:sp>
        <p:nvSpPr>
          <p:cNvPr id="2" name="CuadroTexto 1">
            <a:extLst>
              <a:ext uri="{FF2B5EF4-FFF2-40B4-BE49-F238E27FC236}">
                <a16:creationId xmlns:a16="http://schemas.microsoft.com/office/drawing/2014/main" id="{24686FC9-A1FA-33F4-FC43-A08874226E2A}"/>
              </a:ext>
            </a:extLst>
          </p:cNvPr>
          <p:cNvSpPr txBox="1"/>
          <p:nvPr/>
        </p:nvSpPr>
        <p:spPr>
          <a:xfrm>
            <a:off x="407986" y="5264295"/>
            <a:ext cx="11376026" cy="646331"/>
          </a:xfrm>
          <a:prstGeom prst="rect">
            <a:avLst/>
          </a:prstGeom>
          <a:noFill/>
        </p:spPr>
        <p:txBody>
          <a:bodyPr wrap="square" lIns="0" tIns="0" rIns="0" bIns="0" rtlCol="0">
            <a:spAutoFit/>
          </a:bodyPr>
          <a:lstStyle/>
          <a:p>
            <a:pPr algn="l"/>
            <a:r>
              <a:rPr lang="es-MX" sz="2100" dirty="0">
                <a:solidFill>
                  <a:schemeClr val="bg2">
                    <a:lumMod val="10000"/>
                  </a:schemeClr>
                </a:solidFill>
              </a:rPr>
              <a:t>Se colocaron distintas máscaras encima de la matriz de fototransistores, iluminándola con una fuente de luz constante, colocada a 20cm. Se utilizó el circuito de lectura BCDI.</a:t>
            </a:r>
          </a:p>
        </p:txBody>
      </p:sp>
    </p:spTree>
    <p:extLst>
      <p:ext uri="{BB962C8B-B14F-4D97-AF65-F5344CB8AC3E}">
        <p14:creationId xmlns:p14="http://schemas.microsoft.com/office/powerpoint/2010/main" val="3059085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3B62DE5A-E73E-BB4F-3B69-5E2B6374F2B1}"/>
              </a:ext>
            </a:extLst>
          </p:cNvPr>
          <p:cNvPicPr>
            <a:picLocks noGrp="1" noChangeAspect="1"/>
          </p:cNvPicPr>
          <p:nvPr>
            <p:ph idx="1"/>
          </p:nvPr>
        </p:nvPicPr>
        <p:blipFill>
          <a:blip r:embed="rId3"/>
          <a:srcRect l="8433" t="7028" r="5346" b="4228"/>
          <a:stretch/>
        </p:blipFill>
        <p:spPr>
          <a:xfrm>
            <a:off x="471659" y="1847272"/>
            <a:ext cx="5552904" cy="4286529"/>
          </a:xfrm>
        </p:spPr>
      </p:pic>
      <p:sp>
        <p:nvSpPr>
          <p:cNvPr id="3" name="Título 2">
            <a:extLst>
              <a:ext uri="{FF2B5EF4-FFF2-40B4-BE49-F238E27FC236}">
                <a16:creationId xmlns:a16="http://schemas.microsoft.com/office/drawing/2014/main" id="{1469237D-859C-9F6A-E8D9-3AD7D9FFAA6D}"/>
              </a:ext>
            </a:extLst>
          </p:cNvPr>
          <p:cNvSpPr>
            <a:spLocks noGrp="1"/>
          </p:cNvSpPr>
          <p:nvPr>
            <p:ph type="title"/>
          </p:nvPr>
        </p:nvSpPr>
        <p:spPr/>
        <p:txBody>
          <a:bodyPr/>
          <a:lstStyle/>
          <a:p>
            <a:r>
              <a:rPr lang="es-MX" dirty="0"/>
              <a:t>Resultados de máscaras aplicadas (1)</a:t>
            </a:r>
          </a:p>
        </p:txBody>
      </p:sp>
      <p:sp>
        <p:nvSpPr>
          <p:cNvPr id="4" name="Marcador de fecha 3">
            <a:extLst>
              <a:ext uri="{FF2B5EF4-FFF2-40B4-BE49-F238E27FC236}">
                <a16:creationId xmlns:a16="http://schemas.microsoft.com/office/drawing/2014/main" id="{8680F62C-9C5C-0653-EAE2-9DAFE8C7E7C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D891588-954B-1F99-4B01-003C1341661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54B6098-2B4D-4D40-3074-AE0FF2D6F613}"/>
              </a:ext>
            </a:extLst>
          </p:cNvPr>
          <p:cNvSpPr>
            <a:spLocks noGrp="1"/>
          </p:cNvSpPr>
          <p:nvPr>
            <p:ph type="sldNum" sz="quarter" idx="12"/>
          </p:nvPr>
        </p:nvSpPr>
        <p:spPr/>
        <p:txBody>
          <a:bodyPr/>
          <a:lstStyle/>
          <a:p>
            <a:fld id="{36B5EA5A-BC32-A742-B11B-8E7414D5B535}" type="slidenum">
              <a:rPr lang="en-US" smtClean="0"/>
              <a:pPr/>
              <a:t>79</a:t>
            </a:fld>
            <a:endParaRPr lang="en-US" dirty="0"/>
          </a:p>
        </p:txBody>
      </p:sp>
      <p:pic>
        <p:nvPicPr>
          <p:cNvPr id="2" name="Marcador de contenido 7" descr="Una captura de pantalla de un celular&#10;&#10;Descripción generada automáticamente con confianza media">
            <a:extLst>
              <a:ext uri="{FF2B5EF4-FFF2-40B4-BE49-F238E27FC236}">
                <a16:creationId xmlns:a16="http://schemas.microsoft.com/office/drawing/2014/main" id="{6F706681-DA42-E151-15EB-FD02EF953DFD}"/>
              </a:ext>
            </a:extLst>
          </p:cNvPr>
          <p:cNvPicPr>
            <a:picLocks noChangeAspect="1"/>
          </p:cNvPicPr>
          <p:nvPr/>
        </p:nvPicPr>
        <p:blipFill>
          <a:blip r:embed="rId4"/>
          <a:srcRect l="9559" t="5431" r="4237" b="3042"/>
          <a:stretch/>
        </p:blipFill>
        <p:spPr>
          <a:xfrm>
            <a:off x="6235897" y="1779612"/>
            <a:ext cx="5552903" cy="4421851"/>
          </a:xfrm>
          <a:prstGeom prst="rect">
            <a:avLst/>
          </a:prstGeom>
        </p:spPr>
      </p:pic>
    </p:spTree>
    <p:extLst>
      <p:ext uri="{BB962C8B-B14F-4D97-AF65-F5344CB8AC3E}">
        <p14:creationId xmlns:p14="http://schemas.microsoft.com/office/powerpoint/2010/main" val="64399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normAutofit/>
          </a:bodyPr>
          <a:lstStyle/>
          <a:p>
            <a:pPr algn="just"/>
            <a:r>
              <a:rPr lang="es-ES" noProof="0" dirty="0"/>
              <a:t>Visión nocturna: </a:t>
            </a:r>
            <a:r>
              <a:rPr lang="es-ES" b="0" noProof="0" dirty="0"/>
              <a:t>Las cámaras de visión nocturna trabajan en el espectro infrarrojo para permitir la visión en la oscuridad, estas capturan la radiación térmica emitida por objetos y seres vivos.</a:t>
            </a:r>
          </a:p>
          <a:p>
            <a:pPr algn="just"/>
            <a:r>
              <a:rPr lang="es-ES" noProof="0" dirty="0"/>
              <a:t>Medicina: </a:t>
            </a:r>
            <a:r>
              <a:rPr lang="es-ES" b="0" noProof="0" dirty="0"/>
              <a:t>Diagnóstico de cáncer y diabetes en el cuerpo humano.</a:t>
            </a:r>
          </a:p>
          <a:p>
            <a:pPr algn="just"/>
            <a:r>
              <a:rPr lang="es-ES" noProof="0" dirty="0"/>
              <a:t>Industria: </a:t>
            </a:r>
            <a:r>
              <a:rPr lang="es-ES" b="0" noProof="0" dirty="0"/>
              <a:t>Inspección del estado de equipos eléctricos y mecánicos.</a:t>
            </a:r>
          </a:p>
          <a:p>
            <a:pPr algn="just"/>
            <a:r>
              <a:rPr lang="es-ES" noProof="0" dirty="0"/>
              <a:t>Ambientales: </a:t>
            </a:r>
            <a:r>
              <a:rPr lang="es-ES" b="0" noProof="0" dirty="0"/>
              <a:t>Medición de la concentración de diversos gases contaminantes en la atmósfera.</a:t>
            </a:r>
          </a:p>
          <a:p>
            <a:pPr algn="just"/>
            <a:r>
              <a:rPr lang="es-ES" noProof="0" dirty="0"/>
              <a:t>Agricultura: </a:t>
            </a:r>
            <a:r>
              <a:rPr lang="es-ES" b="0" noProof="0" dirty="0"/>
              <a:t>Monitoreo del estado de los cultivos y la salud de las plantas, la humedad del suelo y la presencia de plagas o enfermedades.</a:t>
            </a:r>
          </a:p>
          <a:p>
            <a:pPr algn="just"/>
            <a:r>
              <a:rPr lang="es-ES" noProof="0" dirty="0"/>
              <a:t>Espectroscopía: </a:t>
            </a:r>
            <a:r>
              <a:rPr lang="es-ES" b="0" noProof="0" dirty="0"/>
              <a:t>Usada en química y biología para identificar y analizar estructuras moleculares de sustancias.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Aplicaciones de la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8</a:t>
            </a:fld>
            <a:endParaRPr lang="en-US" dirty="0"/>
          </a:p>
        </p:txBody>
      </p:sp>
    </p:spTree>
    <p:extLst>
      <p:ext uri="{BB962C8B-B14F-4D97-AF65-F5344CB8AC3E}">
        <p14:creationId xmlns:p14="http://schemas.microsoft.com/office/powerpoint/2010/main" val="2467772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7E5EA-F950-73C5-38C1-C3A597517F41}"/>
              </a:ext>
            </a:extLst>
          </p:cNvPr>
          <p:cNvSpPr>
            <a:spLocks noGrp="1"/>
          </p:cNvSpPr>
          <p:nvPr>
            <p:ph type="title"/>
          </p:nvPr>
        </p:nvSpPr>
        <p:spPr/>
        <p:txBody>
          <a:bodyPr/>
          <a:lstStyle/>
          <a:p>
            <a:r>
              <a:rPr lang="es-MX" dirty="0"/>
              <a:t>Resultados de máscaras aplicadas (2)</a:t>
            </a:r>
          </a:p>
        </p:txBody>
      </p:sp>
      <p:sp>
        <p:nvSpPr>
          <p:cNvPr id="4" name="Marcador de fecha 3">
            <a:extLst>
              <a:ext uri="{FF2B5EF4-FFF2-40B4-BE49-F238E27FC236}">
                <a16:creationId xmlns:a16="http://schemas.microsoft.com/office/drawing/2014/main" id="{8F84A58F-6790-D35B-353B-8A84D83F69D3}"/>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35CB004B-06BA-0FC3-DFEA-3028DAD8DB4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EB04939-BDD7-BA74-8EC3-BC5589790427}"/>
              </a:ext>
            </a:extLst>
          </p:cNvPr>
          <p:cNvSpPr>
            <a:spLocks noGrp="1"/>
          </p:cNvSpPr>
          <p:nvPr>
            <p:ph type="sldNum" sz="quarter" idx="12"/>
          </p:nvPr>
        </p:nvSpPr>
        <p:spPr/>
        <p:txBody>
          <a:bodyPr/>
          <a:lstStyle/>
          <a:p>
            <a:fld id="{36B5EA5A-BC32-A742-B11B-8E7414D5B535}" type="slidenum">
              <a:rPr lang="en-US" smtClean="0"/>
              <a:pPr/>
              <a:t>80</a:t>
            </a:fld>
            <a:endParaRPr lang="en-US" dirty="0"/>
          </a:p>
        </p:txBody>
      </p:sp>
      <p:pic>
        <p:nvPicPr>
          <p:cNvPr id="16" name="Marcador de contenido 15">
            <a:extLst>
              <a:ext uri="{FF2B5EF4-FFF2-40B4-BE49-F238E27FC236}">
                <a16:creationId xmlns:a16="http://schemas.microsoft.com/office/drawing/2014/main" id="{C40A2FF5-5076-6827-43D3-D87EBC6DFDE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89468" y="859828"/>
            <a:ext cx="8955940" cy="5340947"/>
          </a:xfrm>
        </p:spPr>
      </p:pic>
    </p:spTree>
    <p:extLst>
      <p:ext uri="{BB962C8B-B14F-4D97-AF65-F5344CB8AC3E}">
        <p14:creationId xmlns:p14="http://schemas.microsoft.com/office/powerpoint/2010/main" val="295388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Conclusiones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81</a:t>
            </a:fld>
            <a:endParaRPr lang="en-US" dirty="0"/>
          </a:p>
        </p:txBody>
      </p:sp>
    </p:spTree>
    <p:extLst>
      <p:ext uri="{BB962C8B-B14F-4D97-AF65-F5344CB8AC3E}">
        <p14:creationId xmlns:p14="http://schemas.microsoft.com/office/powerpoint/2010/main" val="4225605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12864B9-411A-73F5-AF78-36E14C55EA0A}"/>
              </a:ext>
            </a:extLst>
          </p:cNvPr>
          <p:cNvSpPr>
            <a:spLocks noGrp="1"/>
          </p:cNvSpPr>
          <p:nvPr>
            <p:ph idx="1"/>
          </p:nvPr>
        </p:nvSpPr>
        <p:spPr>
          <a:xfrm>
            <a:off x="407989" y="368300"/>
            <a:ext cx="11376024" cy="5832475"/>
          </a:xfrm>
        </p:spPr>
        <p:txBody>
          <a:bodyPr>
            <a:normAutofit/>
          </a:bodyPr>
          <a:lstStyle/>
          <a:p>
            <a:pPr marL="342900" indent="-342900" algn="just">
              <a:lnSpc>
                <a:spcPct val="100000"/>
              </a:lnSpc>
              <a:buFont typeface="Arial" panose="020B0604020202020204" pitchFamily="34" charset="0"/>
              <a:buChar char="•"/>
            </a:pPr>
            <a:r>
              <a:rPr lang="es-MX" b="0" i="0" dirty="0">
                <a:solidFill>
                  <a:schemeClr val="bg2">
                    <a:lumMod val="10000"/>
                  </a:schemeClr>
                </a:solidFill>
                <a:effectLst/>
              </a:rPr>
              <a:t>Uno de los principales logros de este trabajo fue el diseño de códigos robustos, modulares y escalables para la implementación del protocolo SPI en </a:t>
            </a:r>
            <a:r>
              <a:rPr lang="es-MX" b="0" i="0" dirty="0" err="1">
                <a:solidFill>
                  <a:schemeClr val="bg2">
                    <a:lumMod val="10000"/>
                  </a:schemeClr>
                </a:solidFill>
                <a:effectLst/>
              </a:rPr>
              <a:t>Verilog</a:t>
            </a:r>
            <a:r>
              <a:rPr lang="es-MX" b="0" i="0" dirty="0">
                <a:solidFill>
                  <a:schemeClr val="bg2">
                    <a:lumMod val="10000"/>
                  </a:schemeClr>
                </a:solidFill>
                <a:effectLst/>
              </a:rPr>
              <a:t>, específicamente para el control de los convertidores analógico-digital (A/D) y </a:t>
            </a:r>
            <a:r>
              <a:rPr lang="es-MX" b="0" i="0" dirty="0" err="1">
                <a:solidFill>
                  <a:schemeClr val="bg2">
                    <a:lumMod val="10000"/>
                  </a:schemeClr>
                </a:solidFill>
                <a:effectLst/>
              </a:rPr>
              <a:t>digitalanalógico</a:t>
            </a:r>
            <a:r>
              <a:rPr lang="es-MX" b="0" i="0" dirty="0">
                <a:solidFill>
                  <a:schemeClr val="bg2">
                    <a:lumMod val="10000"/>
                  </a:schemeClr>
                </a:solidFill>
                <a:effectLst/>
              </a:rPr>
              <a:t> (D/A), ADS7841 y MCP4922, respectivamente. La robustez del SPI fue comprobada a través de simulaciones, mediciones con osciloscopio y multímetro, así como por la recepción de datos mediante MATLAB. Estos códigos no solo cumplen con los requisitos del proyecto, sino que además tienen la flexibilidad de ser reutilizados y adaptados a futuras necesidades. Su diseño modular permite modificaciones fáciles y rápidas.</a:t>
            </a:r>
            <a:r>
              <a:rPr lang="es-MX" b="0" dirty="0">
                <a:solidFill>
                  <a:schemeClr val="bg2">
                    <a:lumMod val="10000"/>
                  </a:schemeClr>
                </a:solidFill>
              </a:rPr>
              <a:t> </a:t>
            </a:r>
          </a:p>
          <a:p>
            <a:pPr marL="342900" indent="-342900" algn="just">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Se logró diseñar una PCB funcional con una matriz de 8x8 fototransistores, capaz de detectar las variaciones de luz. La PCB no solo demostró ser eficiente en su propósito, sino que también cumplió con todos los requisitos de diseño y fabricación, lo que permitió que fuera producida y ensamblada exitosamente. Este resultado valida tanto el diseño como su implementación práctica, asegurando su utilidad en aplicaciones futuras que requieran la captura de imágenes a través de variaciones lumínicas.</a:t>
            </a:r>
            <a:br>
              <a:rPr lang="es-MX" dirty="0"/>
            </a:br>
            <a:endParaRPr lang="es-MX" dirty="0"/>
          </a:p>
        </p:txBody>
      </p:sp>
      <p:sp>
        <p:nvSpPr>
          <p:cNvPr id="4" name="Marcador de fecha 3">
            <a:extLst>
              <a:ext uri="{FF2B5EF4-FFF2-40B4-BE49-F238E27FC236}">
                <a16:creationId xmlns:a16="http://schemas.microsoft.com/office/drawing/2014/main" id="{8B7F9E8D-24EC-F561-8589-AA38C01783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86F2B3C-99D6-39F5-3502-E26DA816CE84}"/>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1731798-3F75-6142-3109-7C59D5FDF879}"/>
              </a:ext>
            </a:extLst>
          </p:cNvPr>
          <p:cNvSpPr>
            <a:spLocks noGrp="1"/>
          </p:cNvSpPr>
          <p:nvPr>
            <p:ph type="sldNum" sz="quarter" idx="12"/>
          </p:nvPr>
        </p:nvSpPr>
        <p:spPr/>
        <p:txBody>
          <a:bodyPr/>
          <a:lstStyle/>
          <a:p>
            <a:fld id="{36B5EA5A-BC32-A742-B11B-8E7414D5B535}" type="slidenum">
              <a:rPr lang="en-US" smtClean="0"/>
              <a:pPr/>
              <a:t>82</a:t>
            </a:fld>
            <a:endParaRPr lang="en-US" dirty="0"/>
          </a:p>
        </p:txBody>
      </p:sp>
    </p:spTree>
    <p:extLst>
      <p:ext uri="{BB962C8B-B14F-4D97-AF65-F5344CB8AC3E}">
        <p14:creationId xmlns:p14="http://schemas.microsoft.com/office/powerpoint/2010/main" val="2188429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1D099B14-FE62-B34D-A840-B462EE7E3F68}"/>
              </a:ext>
            </a:extLst>
          </p:cNvPr>
          <p:cNvSpPr>
            <a:spLocks noGrp="1"/>
          </p:cNvSpPr>
          <p:nvPr>
            <p:ph idx="1"/>
          </p:nvPr>
        </p:nvSpPr>
        <p:spPr>
          <a:xfrm>
            <a:off x="407989" y="232756"/>
            <a:ext cx="11376024" cy="5968019"/>
          </a:xfrm>
        </p:spPr>
        <p:txBody>
          <a:bodyPr>
            <a:normAutofit/>
          </a:bodyPr>
          <a:lstStyle/>
          <a:p>
            <a:pPr marL="342900" indent="-342900">
              <a:lnSpc>
                <a:spcPct val="100000"/>
              </a:lnSpc>
              <a:buFont typeface="Arial" panose="020B0604020202020204" pitchFamily="34" charset="0"/>
              <a:buChar char="•"/>
            </a:pPr>
            <a:r>
              <a:rPr lang="es-MX" b="0" dirty="0">
                <a:solidFill>
                  <a:schemeClr val="bg2">
                    <a:lumMod val="10000"/>
                  </a:schemeClr>
                </a:solidFill>
              </a:rPr>
              <a:t>El módulo de caracterización desarrollado no solo demostró ser eficaz para las pruebas realizadas, sino que también ofrece la flexibilidad necesaria para ser modificado y adaptado para la caracterización de un microbolómetro real. Este enfoque modular permite que el sistema se ajuste a diferentes requisitos y aplicaciones.</a:t>
            </a:r>
          </a:p>
          <a:p>
            <a:pPr>
              <a:lnSpc>
                <a:spcPct val="100000"/>
              </a:lnSpc>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Aunque en este trabajo el uso de una resistencia de referencia y un capacitor fueron suficientes para emplearse como circuito de lectura, no significa que estos sirvan para cualquier tipo de sensor. Es necesario contar con un circuito de lectura específico adaptado a la señal de salida generada por el detector en uso. Esto es esencial para asegurar una captura precisa y eficiente de los datos.</a:t>
            </a:r>
          </a:p>
          <a:p>
            <a:pPr marL="342900" indent="-342900">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Para obtener lecturas adecuadas de una matriz de detectores, no es suficiente contar únicamente con convertidores A/D y D/A de alta resolución. Es igualmente crucial utilizar multiplexores que no introduzcan una resistencia excesiva en el circuito. La resistencia añadida por los multiplexores altera las mediciones, afectando la precisión del sistema de adquisición de datos. Por lo tanto, es esencial seleccionar cuidadosamente los componentes para minimizar estas interferencias y obtener lecturas precisas y confiables.</a:t>
            </a:r>
          </a:p>
        </p:txBody>
      </p:sp>
      <p:sp>
        <p:nvSpPr>
          <p:cNvPr id="4" name="Marcador de fecha 3">
            <a:extLst>
              <a:ext uri="{FF2B5EF4-FFF2-40B4-BE49-F238E27FC236}">
                <a16:creationId xmlns:a16="http://schemas.microsoft.com/office/drawing/2014/main" id="{56E4CF6D-5FCF-B15D-46FC-D828F0422497}"/>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DC19A47-ED3A-109F-DEE6-945C6A3E45D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C15A6698-CA5E-8EE8-B4C3-38504B22FD24}"/>
              </a:ext>
            </a:extLst>
          </p:cNvPr>
          <p:cNvSpPr>
            <a:spLocks noGrp="1"/>
          </p:cNvSpPr>
          <p:nvPr>
            <p:ph type="sldNum" sz="quarter" idx="12"/>
          </p:nvPr>
        </p:nvSpPr>
        <p:spPr/>
        <p:txBody>
          <a:bodyPr/>
          <a:lstStyle/>
          <a:p>
            <a:fld id="{36B5EA5A-BC32-A742-B11B-8E7414D5B535}" type="slidenum">
              <a:rPr lang="en-US" smtClean="0"/>
              <a:pPr/>
              <a:t>83</a:t>
            </a:fld>
            <a:endParaRPr lang="en-US" dirty="0"/>
          </a:p>
        </p:txBody>
      </p:sp>
    </p:spTree>
    <p:extLst>
      <p:ext uri="{BB962C8B-B14F-4D97-AF65-F5344CB8AC3E}">
        <p14:creationId xmlns:p14="http://schemas.microsoft.com/office/powerpoint/2010/main" val="414797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3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r>
              <a:rPr lang="es-MX" noProof="0" dirty="0"/>
              <a:t>¿Qué son los </a:t>
            </a:r>
            <a:r>
              <a:rPr lang="es-MX" noProof="0" dirty="0" err="1"/>
              <a:t>microbolómetros</a:t>
            </a:r>
            <a:r>
              <a:rPr lang="es-MX" dirty="0"/>
              <a:t>?</a:t>
            </a:r>
            <a:endParaRPr lang="es-MX" noProof="0" dirty="0"/>
          </a:p>
        </p:txBody>
      </p:sp>
      <p:pic>
        <p:nvPicPr>
          <p:cNvPr id="9" name="Imagen 8" descr="Imagen en blanco y negro&#10;&#10;Descripción generada automáticamente con confianza media">
            <a:extLst>
              <a:ext uri="{FF2B5EF4-FFF2-40B4-BE49-F238E27FC236}">
                <a16:creationId xmlns:a16="http://schemas.microsoft.com/office/drawing/2014/main" id="{5BBC1B3F-2881-3CF1-53D0-D656BCE6D5C1}"/>
              </a:ext>
            </a:extLst>
          </p:cNvPr>
          <p:cNvPicPr>
            <a:picLocks noChangeAspect="1"/>
          </p:cNvPicPr>
          <p:nvPr/>
        </p:nvPicPr>
        <p:blipFill>
          <a:blip r:embed="rId2"/>
          <a:stretch>
            <a:fillRect/>
          </a:stretch>
        </p:blipFill>
        <p:spPr>
          <a:xfrm>
            <a:off x="677148" y="1592264"/>
            <a:ext cx="5078252" cy="4608512"/>
          </a:xfrm>
          <a:prstGeom prst="rect">
            <a:avLst/>
          </a:prstGeom>
          <a:noFill/>
        </p:spPr>
      </p:pic>
      <p:sp>
        <p:nvSpPr>
          <p:cNvPr id="2" name="Content Placeholder 1">
            <a:extLst>
              <a:ext uri="{FF2B5EF4-FFF2-40B4-BE49-F238E27FC236}">
                <a16:creationId xmlns:a16="http://schemas.microsoft.com/office/drawing/2014/main" id="{0B392290-90D7-DBFD-BB03-5DEBDBBD27C4}"/>
              </a:ext>
            </a:extLst>
          </p:cNvPr>
          <p:cNvSpPr>
            <a:spLocks noGrp="1"/>
          </p:cNvSpPr>
          <p:nvPr>
            <p:ph sz="half" idx="2"/>
          </p:nvPr>
        </p:nvSpPr>
        <p:spPr>
          <a:xfrm>
            <a:off x="6172199" y="1592264"/>
            <a:ext cx="5611813" cy="4608511"/>
          </a:xfrm>
        </p:spPr>
        <p:txBody>
          <a:bodyPr>
            <a:normAutofit/>
          </a:bodyPr>
          <a:lstStyle/>
          <a:p>
            <a:pPr marL="0" indent="0">
              <a:buNone/>
            </a:pPr>
            <a:r>
              <a:rPr lang="es-ES" noProof="0" dirty="0"/>
              <a:t>Los </a:t>
            </a:r>
            <a:r>
              <a:rPr lang="es-ES" noProof="0" dirty="0" err="1"/>
              <a:t>microbolómetros</a:t>
            </a:r>
            <a:r>
              <a:rPr lang="es-ES" noProof="0" dirty="0"/>
              <a:t> son dispositivos que detectan la radiación infrarroja mediante el cambio en la resistencia eléctrica de un material al variar su temperatura. Conforme el material absorbe calor, su temperatura aumenta y su resistencia se modifica.</a:t>
            </a:r>
          </a:p>
          <a:p>
            <a:pPr marL="0" indent="0">
              <a:buNone/>
            </a:pPr>
            <a:endParaRPr lang="es-ES" noProof="0" dirty="0"/>
          </a:p>
          <a:p>
            <a:pPr marL="0" indent="0">
              <a:buNone/>
            </a:pPr>
            <a:r>
              <a:rPr lang="es-ES" b="0" dirty="0"/>
              <a:t>Los detectores de este tipo ofrecen alta resolución y sensibilidad, distinguiendo mínimas variaciones de temperatura sin necesidad de enfriamiento externo, lo que los hace portátiles y fáciles de operar</a:t>
            </a:r>
            <a:r>
              <a:rPr lang="en-US" b="0" dirty="0"/>
              <a:t> [20]</a:t>
            </a:r>
            <a:r>
              <a:rPr lang="es-ES" b="0" dirty="0"/>
              <a:t>.</a:t>
            </a:r>
            <a:endParaRPr lang="es-MX" b="0"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9</a:t>
            </a:fld>
            <a:endParaRPr lang="en-US"/>
          </a:p>
        </p:txBody>
      </p:sp>
    </p:spTree>
    <p:extLst>
      <p:ext uri="{BB962C8B-B14F-4D97-AF65-F5344CB8AC3E}">
        <p14:creationId xmlns:p14="http://schemas.microsoft.com/office/powerpoint/2010/main" val="4279977205"/>
      </p:ext>
    </p:extLst>
  </p:cSld>
  <p:clrMapOvr>
    <a:masterClrMapping/>
  </p:clrMapOvr>
</p:sld>
</file>

<file path=ppt/theme/theme1.xml><?xml version="1.0" encoding="utf-8"?>
<a:theme xmlns:a="http://schemas.openxmlformats.org/drawingml/2006/main" name="Office Theme">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Corporate_16x9 PPT_v2024.pptx" id="{CF085BE9-E13D-8249-B4F3-B15893DF5078}" vid="{8DC4A9CA-60BF-5142-B3E7-A933F0F95F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 Corporate_16x9 PPT_v2024</Template>
  <TotalTime>4352</TotalTime>
  <Words>9102</Words>
  <Application>Microsoft Office PowerPoint</Application>
  <PresentationFormat>Panorámica</PresentationFormat>
  <Paragraphs>1018</Paragraphs>
  <Slides>84</Slides>
  <Notes>46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84</vt:i4>
      </vt:variant>
    </vt:vector>
  </HeadingPairs>
  <TitlesOfParts>
    <vt:vector size="91" baseType="lpstr">
      <vt:lpstr>Aptos Serif</vt:lpstr>
      <vt:lpstr>Arial</vt:lpstr>
      <vt:lpstr>Calibri</vt:lpstr>
      <vt:lpstr>Cambria Math</vt:lpstr>
      <vt:lpstr>Helvetica-Bold</vt:lpstr>
      <vt:lpstr>SFRM1200</vt:lpstr>
      <vt:lpstr>Office Theme</vt:lpstr>
      <vt:lpstr>Diseño y caracterización del sistema de instrumentación para un arreglo de microbolómetros</vt:lpstr>
      <vt:lpstr>Índice</vt:lpstr>
      <vt:lpstr>Introducción</vt:lpstr>
      <vt:lpstr>Sistemas de adquisición de datos (DAQs)</vt:lpstr>
      <vt:lpstr>Radiación Electromagnética</vt:lpstr>
      <vt:lpstr>Radiación infrarroja</vt:lpstr>
      <vt:lpstr>Sensores de radiación infrarroja</vt:lpstr>
      <vt:lpstr>Aplicaciones de la radiación infrarroja</vt:lpstr>
      <vt:lpstr>¿Qué son los microbolómetros?</vt:lpstr>
      <vt:lpstr>Objetivos</vt:lpstr>
      <vt:lpstr>Objetivos</vt:lpstr>
      <vt:lpstr>Microbolómetros: especificaciones</vt:lpstr>
      <vt:lpstr>Representación como circuito eléctrico.</vt:lpstr>
      <vt:lpstr>Diseño de un microbolómetro</vt:lpstr>
      <vt:lpstr>Circuitos de lectura: Divisor resistivo</vt:lpstr>
      <vt:lpstr>Circuitos de lectura: Puente de Wheatstone</vt:lpstr>
      <vt:lpstr>Circuitos de lectura: BCDI (Bolometer Current Direct Injection)</vt:lpstr>
      <vt:lpstr>Circuitos de lectura: CTIA (Capacitive Trans-Impedance Amplifier)</vt:lpstr>
      <vt:lpstr>Circuitos de lectura: WBDA (Wheatstone Bridge Differential Amplifier)</vt:lpstr>
      <vt:lpstr>Circuitos de lectura: CCBDI (Constant Current Buffered Direct Injection)</vt:lpstr>
      <vt:lpstr>Circuitos de lectura: Comparativa</vt:lpstr>
      <vt:lpstr>Generación de imágenes infrarrojas con microbolómetros</vt:lpstr>
      <vt:lpstr>Máquinas de estado finito (FSM)</vt:lpstr>
      <vt:lpstr>Definición de FSM </vt:lpstr>
      <vt:lpstr>Estructura y tipos de FSM</vt:lpstr>
      <vt:lpstr>Representación de FSM</vt:lpstr>
      <vt:lpstr>Diagrama de estados</vt:lpstr>
      <vt:lpstr>Diagrama ASM</vt:lpstr>
      <vt:lpstr>Comunicación serial</vt:lpstr>
      <vt:lpstr>Controlador UART</vt:lpstr>
      <vt:lpstr>Parámetros de controlador UART</vt:lpstr>
      <vt:lpstr>Procedimiento de sobremuestreo UART</vt:lpstr>
      <vt:lpstr>Diseño conceptual UART</vt:lpstr>
      <vt:lpstr>Generador de la tasa de baudios UART</vt:lpstr>
      <vt:lpstr>Receptor UART</vt:lpstr>
      <vt:lpstr>Transmisor UART</vt:lpstr>
      <vt:lpstr>Controlador SPI (Serial Peripheral Interface)</vt:lpstr>
      <vt:lpstr>Arquitectura del controlador SPI</vt:lpstr>
      <vt:lpstr>Configuración de múltiples dispositivos</vt:lpstr>
      <vt:lpstr>Sincronización del controlador</vt:lpstr>
      <vt:lpstr>Modos de operación</vt:lpstr>
      <vt:lpstr>Aspectos indefinidos</vt:lpstr>
      <vt:lpstr>ADCs y DACs</vt:lpstr>
      <vt:lpstr>Convertidores analógico-digital (ADC)</vt:lpstr>
      <vt:lpstr>Convertidores digital-analógico (DAC)</vt:lpstr>
      <vt:lpstr>Especificaciones de ADC y DAC utilizados</vt:lpstr>
      <vt:lpstr>Diseño de firmware</vt:lpstr>
      <vt:lpstr>SPI DAC</vt:lpstr>
      <vt:lpstr>FSM Escritura DAC</vt:lpstr>
      <vt:lpstr>SPI ADC</vt:lpstr>
      <vt:lpstr>FSM Lectura ADC</vt:lpstr>
      <vt:lpstr>Caracterización de resistencias</vt:lpstr>
      <vt:lpstr>FSM de caracterización</vt:lpstr>
      <vt:lpstr>Caracterización de fotorresistencia</vt:lpstr>
      <vt:lpstr>Sistema de adquisición de datos para la obtención de imágenes</vt:lpstr>
      <vt:lpstr>FSM de caracterización</vt:lpstr>
      <vt:lpstr>Resultados</vt:lpstr>
      <vt:lpstr>Resultados de protocolo SPI (ADC)</vt:lpstr>
      <vt:lpstr>Verificación en osciloscopio</vt:lpstr>
      <vt:lpstr>Resultados de protocolo SPI (DAC)</vt:lpstr>
      <vt:lpstr>Resultados de protocolo SPI (DAC 2)</vt:lpstr>
      <vt:lpstr>Resultados de caracterización de resistencias y multiplexores</vt:lpstr>
      <vt:lpstr>Gráfica de barrido de voltaje bajo diferentes condiciones</vt:lpstr>
      <vt:lpstr>Presentación de PowerPoint</vt:lpstr>
      <vt:lpstr>¿Cómo emular un microbolómetro?</vt:lpstr>
      <vt:lpstr>Resultados de caracterización de fotoresistencia</vt:lpstr>
      <vt:lpstr>Setup para respuesta lumínica</vt:lpstr>
      <vt:lpstr>Diseño de PCB</vt:lpstr>
      <vt:lpstr>Búsqueda y selección de componentes</vt:lpstr>
      <vt:lpstr>Diseño en ALTIUM (1)</vt:lpstr>
      <vt:lpstr>Diseño en ALTIUM (2)</vt:lpstr>
      <vt:lpstr>Diseño en ALTIUM (3)</vt:lpstr>
      <vt:lpstr>Diseño en ALTIUM (4)</vt:lpstr>
      <vt:lpstr>Diseño en ALTIUM (5)</vt:lpstr>
      <vt:lpstr>Presentación de PowerPoint</vt:lpstr>
      <vt:lpstr>Fabricación</vt:lpstr>
      <vt:lpstr>Ensamble de PCB</vt:lpstr>
      <vt:lpstr>Setup para generación de imágenes</vt:lpstr>
      <vt:lpstr>Resultados de máscaras aplicadas (1)</vt:lpstr>
      <vt:lpstr>Resultados de máscaras aplicadas (2)</vt:lpstr>
      <vt:lpstr>Conclusiones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Ciro F. Bermudez Marquez</dc:creator>
  <cp:lastModifiedBy>Julisa Verdejo Palacios</cp:lastModifiedBy>
  <cp:revision>342</cp:revision>
  <dcterms:created xsi:type="dcterms:W3CDTF">2024-09-06T09:12:32Z</dcterms:created>
  <dcterms:modified xsi:type="dcterms:W3CDTF">2024-09-22T17:37:53Z</dcterms:modified>
</cp:coreProperties>
</file>